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7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517775"/>
          </a:xfrm>
        </p:spPr>
        <p:txBody>
          <a:body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463763333"/>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348958901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621648853"/>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fld id="{FD65C821-436F-49CF-ABED-BFE18DC368D7}" type="datetimeFigureOut">
              <a:rPr lang="en-US" smtClean="0"/>
              <a:t>9/2/2021</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646957629"/>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327910016"/>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738864976"/>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3404731402"/>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97958843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106008188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404316814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65C821-436F-49CF-ABED-BFE18DC368D7}"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4C1E5B-B5BF-4201-9A9D-CD9E27DB7FAC}" type="slidenum">
              <a:rPr lang="en-US" smtClean="0"/>
              <a:t>‹#›</a:t>
            </a:fld>
            <a:endParaRPr lang="en-US"/>
          </a:p>
        </p:txBody>
      </p:sp>
    </p:spTree>
    <p:extLst>
      <p:ext uri="{BB962C8B-B14F-4D97-AF65-F5344CB8AC3E}">
        <p14:creationId xmlns:p14="http://schemas.microsoft.com/office/powerpoint/2010/main" val="12344998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endParaRPr lang="en-US"/>
          </a:p>
        </p:txBody>
      </p:sp>
      <p:sp>
        <p:nvSpPr>
          <p:cNvPr id="5" name="Slide Number Placeholder 3"/>
          <p:cNvSpPr>
            <a:spLocks noGrp="1"/>
          </p:cNvSpPr>
          <p:nvPr>
            <p:ph type="sldNum" sz="quarter" idx="12"/>
          </p:nvPr>
        </p:nvSpPr>
        <p:spPr>
          <a:xfrm>
            <a:off x="6553200" y="6245225"/>
            <a:ext cx="2133600" cy="476250"/>
          </a:xfrm>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410505419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Tree>
    <p:extLst>
      <p:ext uri="{BB962C8B-B14F-4D97-AF65-F5344CB8AC3E}">
        <p14:creationId xmlns:p14="http://schemas.microsoft.com/office/powerpoint/2010/main" val="253992924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4" name="Content Placeholder 3"/>
          <p:cNvSpPr>
            <a:spLocks noGrp="1"/>
          </p:cNvSpPr>
          <p:nvPr>
            <p:ph sz="quarter" idx="13"/>
          </p:nvPr>
        </p:nvSpPr>
        <p:spPr>
          <a:xfrm>
            <a:off x="457200"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624296"/>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9" name="Content Placeholder 3"/>
          <p:cNvSpPr>
            <a:spLocks noGrp="1"/>
          </p:cNvSpPr>
          <p:nvPr>
            <p:ph sz="quarter" idx="13"/>
          </p:nvPr>
        </p:nvSpPr>
        <p:spPr>
          <a:xfrm>
            <a:off x="457200"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01" y="1153077"/>
            <a:ext cx="4114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568834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9" name="Content Placeholder 3"/>
          <p:cNvSpPr>
            <a:spLocks noGrp="1"/>
          </p:cNvSpPr>
          <p:nvPr>
            <p:ph sz="quarter" idx="13"/>
          </p:nvPr>
        </p:nvSpPr>
        <p:spPr>
          <a:xfrm>
            <a:off x="457200" y="1153078"/>
            <a:ext cx="8229600" cy="22759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23285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010847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ne Column TopBottom Top Sma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9" name="Content Placeholder 3"/>
          <p:cNvSpPr>
            <a:spLocks noGrp="1"/>
          </p:cNvSpPr>
          <p:nvPr>
            <p:ph sz="quarter" idx="13"/>
          </p:nvPr>
        </p:nvSpPr>
        <p:spPr>
          <a:xfrm>
            <a:off x="457200" y="1153078"/>
            <a:ext cx="8229600" cy="8827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2057400"/>
            <a:ext cx="8229600" cy="36475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442322"/>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4" name="Content Placeholder 3"/>
          <p:cNvSpPr>
            <a:spLocks noGrp="1"/>
          </p:cNvSpPr>
          <p:nvPr>
            <p:ph sz="quarter" idx="13"/>
          </p:nvPr>
        </p:nvSpPr>
        <p:spPr>
          <a:xfrm>
            <a:off x="457201" y="1153077"/>
            <a:ext cx="13716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1905001" y="1153077"/>
            <a:ext cx="6781800" cy="45619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8446088"/>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lumn Small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fld id="{FD65C821-436F-49CF-ABED-BFE18DC368D7}" type="datetimeFigureOut">
              <a:rPr lang="en-US" smtClean="0"/>
              <a:t>9/2/2021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Slide Number Placeholder 3"/>
          <p:cNvSpPr>
            <a:spLocks noGrp="1"/>
          </p:cNvSpPr>
          <p:nvPr>
            <p:ph type="sldNum" sz="quarter" idx="12"/>
          </p:nvPr>
        </p:nvSpPr>
        <p:spPr>
          <a:ln/>
        </p:spPr>
        <p:txBody>
          <a:bodyPr/>
          <a:lstStyle>
            <a:lvl1pPr>
              <a:defRPr/>
            </a:lvl1pPr>
          </a:lstStyle>
          <a:p>
            <a:fld id="{0D4C1E5B-B5BF-4201-9A9D-CD9E27DB7FAC}" type="slidenum">
              <a:rPr lang="en-US" smtClean="0"/>
              <a:t>‹#›</a:t>
            </a:fld>
            <a:endParaRPr lang="en-US"/>
          </a:p>
        </p:txBody>
      </p:sp>
      <p:sp>
        <p:nvSpPr>
          <p:cNvPr id="4" name="Content Placeholder 3"/>
          <p:cNvSpPr>
            <a:spLocks noGrp="1"/>
          </p:cNvSpPr>
          <p:nvPr>
            <p:ph sz="quarter" idx="13"/>
          </p:nvPr>
        </p:nvSpPr>
        <p:spPr>
          <a:xfrm>
            <a:off x="457201" y="1153078"/>
            <a:ext cx="5943598" cy="455184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6400799" y="1153077"/>
            <a:ext cx="2286001" cy="455184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090676"/>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7"/>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fld id="{FD65C821-436F-49CF-ABED-BFE18DC368D7}" type="datetimeFigureOut">
              <a:rPr lang="en-US" smtClean="0"/>
              <a:t>9/2/2021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600" b="0" i="0" baseline="0" smtClean="0">
                <a:solidFill>
                  <a:srgbClr val="F4F8FE"/>
                </a:solidFill>
                <a:latin typeface="+mn-lt"/>
                <a:cs typeface="+mn-cs"/>
              </a:defRPr>
            </a:lvl1pPr>
          </a:lstStyle>
          <a:p>
            <a:fld id="{0D4C1E5B-B5BF-4201-9A9D-CD9E27DB7FA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wipe dir="r"/>
  </p:transition>
  <p:txStyles>
    <p:titleStyle>
      <a:lvl1pPr algn="l" rtl="0" eaLnBrk="1" fontAlgn="base" hangingPunct="1">
        <a:spcBef>
          <a:spcPct val="0"/>
        </a:spcBef>
        <a:spcAft>
          <a:spcPct val="0"/>
        </a:spcAft>
        <a:defRPr sz="3800" b="1">
          <a:solidFill>
            <a:srgbClr val="000066"/>
          </a:solidFill>
          <a:latin typeface="+mj-lt"/>
          <a:ea typeface="+mj-ea"/>
          <a:cs typeface="+mj-cs"/>
        </a:defRPr>
      </a:lvl1pPr>
      <a:lvl2pPr algn="l" rtl="0" eaLnBrk="1" fontAlgn="base" hangingPunct="1">
        <a:spcBef>
          <a:spcPct val="0"/>
        </a:spcBef>
        <a:spcAft>
          <a:spcPct val="0"/>
        </a:spcAft>
        <a:defRPr sz="3800" b="1">
          <a:solidFill>
            <a:srgbClr val="000066"/>
          </a:solidFill>
          <a:latin typeface="Times New Roman" pitchFamily="18" charset="0"/>
          <a:cs typeface="Arial" charset="0"/>
        </a:defRPr>
      </a:lvl2pPr>
      <a:lvl3pPr algn="l" rtl="0" eaLnBrk="1" fontAlgn="base" hangingPunct="1">
        <a:spcBef>
          <a:spcPct val="0"/>
        </a:spcBef>
        <a:spcAft>
          <a:spcPct val="0"/>
        </a:spcAft>
        <a:defRPr sz="3800" b="1">
          <a:solidFill>
            <a:srgbClr val="000066"/>
          </a:solidFill>
          <a:latin typeface="Times New Roman" pitchFamily="18" charset="0"/>
          <a:cs typeface="Arial" charset="0"/>
        </a:defRPr>
      </a:lvl3pPr>
      <a:lvl4pPr algn="l" rtl="0" eaLnBrk="1" fontAlgn="base" hangingPunct="1">
        <a:spcBef>
          <a:spcPct val="0"/>
        </a:spcBef>
        <a:spcAft>
          <a:spcPct val="0"/>
        </a:spcAft>
        <a:defRPr sz="3800" b="1">
          <a:solidFill>
            <a:srgbClr val="000066"/>
          </a:solidFill>
          <a:latin typeface="Times New Roman" pitchFamily="18" charset="0"/>
          <a:cs typeface="Arial" charset="0"/>
        </a:defRPr>
      </a:lvl4pPr>
      <a:lvl5pPr algn="l" rtl="0" eaLnBrk="1" fontAlgn="base" hangingPunct="1">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marL="0" indent="0" algn="l" rtl="0" eaLnBrk="1" fontAlgn="base" hangingPunct="1">
        <a:spcBef>
          <a:spcPct val="20000"/>
        </a:spcBef>
        <a:spcAft>
          <a:spcPct val="0"/>
        </a:spcAft>
        <a:buNone/>
        <a:tabLst>
          <a:tab pos="401638" algn="l"/>
        </a:tabLst>
        <a:defRPr sz="2800" b="0" baseline="0">
          <a:solidFill>
            <a:srgbClr val="000066"/>
          </a:solidFill>
          <a:latin typeface="+mn-lt"/>
          <a:ea typeface="+mn-ea"/>
          <a:cs typeface="+mn-cs"/>
        </a:defRPr>
      </a:lvl1pPr>
      <a:lvl2pPr marL="457200" indent="-342900" algn="l" rtl="0" eaLnBrk="1" fontAlgn="base" hangingPunct="1">
        <a:spcBef>
          <a:spcPct val="20000"/>
        </a:spcBef>
        <a:spcAft>
          <a:spcPct val="0"/>
        </a:spcAft>
        <a:buFont typeface="Arial" panose="020B0604020202020204" pitchFamily="34" charset="0"/>
        <a:buChar char="•"/>
        <a:tabLst>
          <a:tab pos="401638" algn="l"/>
        </a:tabLst>
        <a:defRPr sz="2800" b="0" baseline="0">
          <a:solidFill>
            <a:srgbClr val="000066"/>
          </a:solidFill>
          <a:latin typeface="+mn-lt"/>
          <a:cs typeface="+mn-cs"/>
        </a:defRPr>
      </a:lvl2pPr>
      <a:lvl3pPr marL="9144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3pPr>
      <a:lvl4pPr marL="1371600" indent="-342900" algn="l" rtl="0" eaLnBrk="1" fontAlgn="base" hangingPunct="1">
        <a:spcBef>
          <a:spcPct val="20000"/>
        </a:spcBef>
        <a:spcAft>
          <a:spcPct val="0"/>
        </a:spcAft>
        <a:buFont typeface="Wingdings" pitchFamily="2" charset="2"/>
        <a:buChar char="§"/>
        <a:tabLst>
          <a:tab pos="401638" algn="l"/>
        </a:tabLst>
        <a:defRPr sz="2800" b="0" baseline="0">
          <a:solidFill>
            <a:srgbClr val="000066"/>
          </a:solidFill>
          <a:latin typeface="+mn-lt"/>
          <a:cs typeface="+mn-cs"/>
        </a:defRPr>
      </a:lvl4pPr>
      <a:lvl5pPr marL="21748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ema.gov/national-preparedness-goa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www.fema.gov/national-planning-framework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fema.gov/whole-community"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fema.gov/national-preparedness-system"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fema.gov/federal-interagency-operational-pla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Resumen de la lección</a:t>
            </a:r>
          </a:p>
        </p:txBody>
      </p:sp>
      <p:sp>
        <p:nvSpPr>
          <p:cNvPr id="3" name="Content Placeholder 2">
            <a:extLst>
              <a:ext uri="{FF2B5EF4-FFF2-40B4-BE49-F238E27FC236}">
                <a16:creationId xmlns:a16="http://schemas.microsoft.com/office/drawing/2014/main" id="{9DE52697-CFB6-4EF2-91B6-33D78F97B583}"/>
              </a:ext>
            </a:extLst>
          </p:cNvPr>
          <p:cNvSpPr>
            <a:spLocks noGrp="1"/>
          </p:cNvSpPr>
          <p:nvPr>
            <p:ph idx="1"/>
          </p:nvPr>
        </p:nvSpPr>
        <p:spPr/>
        <p:txBody>
          <a:bodyPr>
            <a:normAutofit fontScale="92500" lnSpcReduction="10000"/>
          </a:bodyPr>
          <a:lstStyle/>
          <a:p>
            <a:pPr fontAlgn="auto">
              <a:spcBef>
                <a:spcPct val="100000"/>
              </a:spcBef>
              <a:spcAft>
                <a:spcPts val="0"/>
              </a:spcAft>
              <a:buSzPct val="99000"/>
              <a:tabLst/>
            </a:pPr>
            <a:r>
              <a:rPr lang="es-ES" kern="1200">
                <a:sym typeface="Arial"/>
              </a:rPr>
              <a:t>Este curso proporciona una introducción al Marco Nacional de Respuesta. El curso se divide en cuatro lecciones.</a:t>
            </a:r>
          </a:p>
          <a:p>
            <a:pPr fontAlgn="auto">
              <a:spcBef>
                <a:spcPct val="100000"/>
              </a:spcBef>
              <a:spcAft>
                <a:spcPts val="0"/>
              </a:spcAft>
              <a:buSzPct val="99000"/>
              <a:tabLst/>
            </a:pPr>
            <a:r>
              <a:rPr lang="es-ES" kern="1200">
                <a:sym typeface="Arial"/>
              </a:rPr>
              <a:t>Para ayudarlo a realizar un seguimiento de su lugar en el curso, el título de la lección actual se mostrará en el centro de la pantalla debajo del título del curso. Además, se presentará una lista de lecciones al principio y al final de cada lección.</a:t>
            </a:r>
          </a:p>
          <a:p>
            <a:pPr fontAlgn="auto">
              <a:spcBef>
                <a:spcPct val="100000"/>
              </a:spcBef>
              <a:spcAft>
                <a:spcPts val="0"/>
              </a:spcAft>
              <a:buSzPct val="99000"/>
              <a:tabLst/>
            </a:pPr>
            <a:r>
              <a:rPr lang="es-ES" kern="1200">
                <a:sym typeface="Arial"/>
              </a:rPr>
              <a:t>Cada descripción general de la lección indicará la duración aproximada de la lección.</a:t>
            </a:r>
            <a:endParaRPr lang="en-US"/>
          </a:p>
        </p:txBody>
      </p:sp>
      <p:sp>
        <p:nvSpPr>
          <p:cNvPr id="6" name="Slide Number Placeholder 5">
            <a:extLst>
              <a:ext uri="{FF2B5EF4-FFF2-40B4-BE49-F238E27FC236}">
                <a16:creationId xmlns:a16="http://schemas.microsoft.com/office/drawing/2014/main" id="{7FEE781C-A910-4D27-A6FD-919D201382E5}"/>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a:t>
            </a:fld>
            <a:endParaRPr lang="en-US"/>
          </a:p>
        </p:txBody>
      </p:sp>
    </p:spTree>
    <p:extLst>
      <p:ext uri="{BB962C8B-B14F-4D97-AF65-F5344CB8AC3E}">
        <p14:creationId xmlns:p14="http://schemas.microsoft.com/office/powerpoint/2010/main" val="932521605"/>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Áreas de misión y capacidades (1 de 3)</a:t>
            </a:r>
            <a:endParaRPr lang="en-US"/>
          </a:p>
        </p:txBody>
      </p:sp>
      <p:sp>
        <p:nvSpPr>
          <p:cNvPr id="3" name="Content Placeholder 2">
            <a:extLst>
              <a:ext uri="{FF2B5EF4-FFF2-40B4-BE49-F238E27FC236}">
                <a16:creationId xmlns:a16="http://schemas.microsoft.com/office/drawing/2014/main" id="{E7715411-1517-4E85-8893-1BD4B0926E85}"/>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s-ES" kern="1200">
                <a:sym typeface="Arial"/>
              </a:rPr>
              <a:t>El Objetivo Nacional de Preparación define lo que significa para toda la comunidad estar preparada para todo tipo de desastres y emergencias. El objetivo es:</a:t>
            </a:r>
          </a:p>
          <a:p>
            <a:pPr fontAlgn="auto">
              <a:spcBef>
                <a:spcPct val="100000"/>
              </a:spcBef>
              <a:spcAft>
                <a:spcPts val="0"/>
              </a:spcAft>
              <a:buSzPct val="99000"/>
              <a:tabLst/>
            </a:pPr>
            <a:r>
              <a:rPr lang="es-ES" b="1" kern="1200">
                <a:sym typeface="Arial"/>
              </a:rPr>
              <a:t>"Una nación segura y resiliente con las capacidades requeridas en toda la comunidad para prevenir, proteger, mitigar, responder y recuperarse de las amenazas y peligros que representan el mayor riesgo".</a:t>
            </a:r>
            <a:endParaRPr lang="es-ES" kern="1200">
              <a:sym typeface="Arial"/>
            </a:endParaRPr>
          </a:p>
          <a:p>
            <a:pPr fontAlgn="auto">
              <a:spcBef>
                <a:spcPct val="100000"/>
              </a:spcBef>
              <a:spcAft>
                <a:spcPts val="0"/>
              </a:spcAft>
              <a:buSzPct val="99000"/>
              <a:tabLst/>
            </a:pPr>
            <a:r>
              <a:rPr lang="es-ES" kern="1200">
                <a:sym typeface="Arial"/>
              </a:rPr>
              <a:t>Este objetivo establece la visión para la preparación en todo el país e identifica las capacidades básicas necesarias para lograr esa visión en cinco áreas de misión: prevención, protección, mitigación, respuesta y recuperación. </a:t>
            </a:r>
            <a:endParaRPr lang="en-US"/>
          </a:p>
        </p:txBody>
      </p:sp>
      <p:pic>
        <p:nvPicPr>
          <p:cNvPr id="8" name="Content Placeholder 7" descr="Objetivo de preparación nacional que apunta a las áreas de la misión (prevención, protección, mitigación, respuesta, recuperación): apunta a las capacidades básicas">
            <a:extLst>
              <a:ext uri="{FF2B5EF4-FFF2-40B4-BE49-F238E27FC236}">
                <a16:creationId xmlns:a16="http://schemas.microsoft.com/office/drawing/2014/main" id="{94D1FCF2-EF0B-4317-AD11-3BB10B28F7C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658014" y="3854161"/>
            <a:ext cx="3827971" cy="1469015"/>
          </a:xfrm>
          <a:prstGeom prst="rect">
            <a:avLst/>
          </a:prstGeom>
        </p:spPr>
      </p:pic>
      <p:sp>
        <p:nvSpPr>
          <p:cNvPr id="9" name="Slide Number Placeholder 8">
            <a:extLst>
              <a:ext uri="{FF2B5EF4-FFF2-40B4-BE49-F238E27FC236}">
                <a16:creationId xmlns:a16="http://schemas.microsoft.com/office/drawing/2014/main" id="{F10F5336-4A70-41ED-AED3-3C1F0AA53F84}"/>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10</a:t>
            </a:fld>
            <a:endParaRPr lang="en-US"/>
          </a:p>
        </p:txBody>
      </p:sp>
    </p:spTree>
    <p:extLst>
      <p:ext uri="{BB962C8B-B14F-4D97-AF65-F5344CB8AC3E}">
        <p14:creationId xmlns:p14="http://schemas.microsoft.com/office/powerpoint/2010/main" val="367310740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Áreas de misión y capacidades (2 de 3)</a:t>
            </a:r>
            <a:endParaRPr lang="en-US"/>
          </a:p>
        </p:txBody>
      </p:sp>
      <p:sp>
        <p:nvSpPr>
          <p:cNvPr id="3" name="Content Placeholder 2">
            <a:extLst>
              <a:ext uri="{FF2B5EF4-FFF2-40B4-BE49-F238E27FC236}">
                <a16:creationId xmlns:a16="http://schemas.microsoft.com/office/drawing/2014/main" id="{12646D6A-8912-4169-BB68-5E898D67D352}"/>
              </a:ext>
            </a:extLst>
          </p:cNvPr>
          <p:cNvSpPr>
            <a:spLocks noGrp="1"/>
          </p:cNvSpPr>
          <p:nvPr>
            <p:ph sz="quarter" idx="13"/>
          </p:nvPr>
        </p:nvSpPr>
        <p:spPr/>
        <p:txBody>
          <a:bodyPr>
            <a:normAutofit fontScale="55000" lnSpcReduction="20000"/>
          </a:bodyPr>
          <a:lstStyle/>
          <a:p>
            <a:pPr fontAlgn="auto">
              <a:spcBef>
                <a:spcPct val="100000"/>
              </a:spcBef>
              <a:spcAft>
                <a:spcPts val="0"/>
              </a:spcAft>
              <a:buSzPct val="99000"/>
              <a:tabLst/>
            </a:pPr>
            <a:r>
              <a:rPr lang="es-ES" kern="1200">
                <a:sym typeface="Arial"/>
              </a:rPr>
              <a:t>Tenga en cuenta que estas 5 áreas de misión ayudan a organizar nuestras actividades de preparación nacional y mejoran la coordinación de las capacidades básicas dentro de cada área de misión. </a:t>
            </a:r>
          </a:p>
          <a:p>
            <a:pPr fontAlgn="auto">
              <a:spcBef>
                <a:spcPct val="100000"/>
              </a:spcBef>
              <a:spcAft>
                <a:spcPts val="0"/>
              </a:spcAft>
              <a:buSzPct val="99000"/>
              <a:tabLst/>
            </a:pPr>
            <a:r>
              <a:rPr lang="es-ES" kern="1200">
                <a:sym typeface="Arial"/>
              </a:rPr>
              <a:t>El logro exitoso de la Meta Nacional de Preparación resultará en una nación segura y resiliente con las capacidades requeridas en toda la comunidad para prevenir, proteger, mitigar, responder y recuperarse de las amenazas y peligros que representan el mayor riesgo. </a:t>
            </a:r>
          </a:p>
          <a:p>
            <a:pPr fontAlgn="auto">
              <a:spcBef>
                <a:spcPct val="100000"/>
              </a:spcBef>
              <a:spcAft>
                <a:spcPts val="0"/>
              </a:spcAft>
              <a:buSzPct val="99000"/>
              <a:tabLst/>
            </a:pPr>
            <a:r>
              <a:rPr lang="es-ES" kern="1200">
                <a:sym typeface="Arial"/>
              </a:rPr>
              <a:t>Obtenga más información sobre el Objetivo Nacional de Preparación (</a:t>
            </a:r>
            <a:r>
              <a:rPr lang="es-ES" kern="1200">
                <a:sym typeface="Arial"/>
                <a:hlinkClick r:id="rId2">
                  <a:extLst>
                    <a:ext uri="{A12FA001-AC4F-418D-AE19-62706E023703}">
                      <ahyp:hlinkClr xmlns:ahyp="http://schemas.microsoft.com/office/drawing/2018/hyperlinkcolor" val="tx"/>
                    </a:ext>
                  </a:extLst>
                </a:hlinkClick>
              </a:rPr>
              <a:t>www.fema.gov/national-preparedness-goal</a:t>
            </a:r>
            <a:r>
              <a:rPr lang="es-ES" kern="1200">
                <a:sym typeface="Arial"/>
              </a:rPr>
              <a:t>).</a:t>
            </a:r>
            <a:endParaRPr lang="en-US"/>
          </a:p>
        </p:txBody>
      </p:sp>
      <p:pic>
        <p:nvPicPr>
          <p:cNvPr id="8" name="Content Placeholder 7" descr="Objetivo de preparación nacional que apunta a las áreas de la misión (prevención, protección, mitigación, respuesta, recuperación): apunta a las capacidades básicas">
            <a:extLst>
              <a:ext uri="{FF2B5EF4-FFF2-40B4-BE49-F238E27FC236}">
                <a16:creationId xmlns:a16="http://schemas.microsoft.com/office/drawing/2014/main" id="{AB038820-4A65-48D9-99E5-BD812B720ED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658014" y="3854161"/>
            <a:ext cx="3827971" cy="1469015"/>
          </a:xfrm>
          <a:prstGeom prst="rect">
            <a:avLst/>
          </a:prstGeom>
        </p:spPr>
      </p:pic>
      <p:sp>
        <p:nvSpPr>
          <p:cNvPr id="9" name="Slide Number Placeholder 8">
            <a:extLst>
              <a:ext uri="{FF2B5EF4-FFF2-40B4-BE49-F238E27FC236}">
                <a16:creationId xmlns:a16="http://schemas.microsoft.com/office/drawing/2014/main" id="{9B224E8E-2821-4612-AACF-EF13395CEDE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11</a:t>
            </a:fld>
            <a:endParaRPr lang="en-US"/>
          </a:p>
        </p:txBody>
      </p:sp>
    </p:spTree>
    <p:extLst>
      <p:ext uri="{BB962C8B-B14F-4D97-AF65-F5344CB8AC3E}">
        <p14:creationId xmlns:p14="http://schemas.microsoft.com/office/powerpoint/2010/main" val="68162439"/>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Áreas de misión y capacidades (3 de 3)</a:t>
            </a:r>
            <a:endParaRPr lang="en-US"/>
          </a:p>
        </p:txBody>
      </p:sp>
      <p:sp>
        <p:nvSpPr>
          <p:cNvPr id="3" name="Content Placeholder 2">
            <a:extLst>
              <a:ext uri="{FF2B5EF4-FFF2-40B4-BE49-F238E27FC236}">
                <a16:creationId xmlns:a16="http://schemas.microsoft.com/office/drawing/2014/main" id="{EA3B56EA-E9C5-4EEA-8130-82E0D275642C}"/>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s-ES" kern="1200">
                <a:sym typeface="Arial"/>
              </a:rPr>
              <a:t>Hay 5 áreas de misión. Cada área de misión se compone de las capacidades necesarias para cumplir la misión o función en cualquier momento (antes, durante o después de un incidente) y en todas las amenazas y peligros. Las áreas de misión no son secuenciales; Las actividades de múltiples áreas de misión pueden ocurrir simultáneamente.</a:t>
            </a:r>
          </a:p>
          <a:p>
            <a:pPr marL="381000" lvl="1" indent="-381000" fontAlgn="auto">
              <a:spcBef>
                <a:spcPct val="100000"/>
              </a:spcBef>
              <a:spcAft>
                <a:spcPts val="0"/>
              </a:spcAft>
              <a:buSzPct val="99000"/>
              <a:buFont typeface="Arial"/>
              <a:buAutoNum type="arabicPeriod"/>
              <a:tabLst/>
            </a:pPr>
            <a:r>
              <a:rPr lang="es-ES" kern="1200">
                <a:ea typeface="+mn-ea"/>
                <a:sym typeface="Arial"/>
              </a:rPr>
              <a:t>Prevención </a:t>
            </a:r>
          </a:p>
          <a:p>
            <a:pPr marL="381000" lvl="1" indent="-381000" fontAlgn="auto">
              <a:spcBef>
                <a:spcPct val="100000"/>
              </a:spcBef>
              <a:spcAft>
                <a:spcPts val="0"/>
              </a:spcAft>
              <a:buSzPct val="99000"/>
              <a:buFont typeface="Arial"/>
              <a:buAutoNum type="arabicPeriod"/>
              <a:tabLst/>
            </a:pPr>
            <a:r>
              <a:rPr lang="es-ES" kern="1200">
                <a:ea typeface="+mn-ea"/>
                <a:sym typeface="Arial"/>
              </a:rPr>
              <a:t>Protección</a:t>
            </a:r>
          </a:p>
          <a:p>
            <a:pPr marL="381000" lvl="1" indent="-381000" fontAlgn="auto">
              <a:spcBef>
                <a:spcPct val="100000"/>
              </a:spcBef>
              <a:spcAft>
                <a:spcPts val="0"/>
              </a:spcAft>
              <a:buSzPct val="99000"/>
              <a:buFont typeface="Arial"/>
              <a:buAutoNum type="arabicPeriod"/>
              <a:tabLst/>
            </a:pPr>
            <a:r>
              <a:rPr lang="es-ES" kern="1200">
                <a:ea typeface="+mn-ea"/>
                <a:sym typeface="Arial"/>
              </a:rPr>
              <a:t>Mitigación </a:t>
            </a:r>
          </a:p>
          <a:p>
            <a:pPr marL="381000" lvl="1" indent="-381000" fontAlgn="auto">
              <a:spcBef>
                <a:spcPct val="100000"/>
              </a:spcBef>
              <a:spcAft>
                <a:spcPts val="0"/>
              </a:spcAft>
              <a:buSzPct val="99000"/>
              <a:buFont typeface="Arial"/>
              <a:buAutoNum type="arabicPeriod"/>
              <a:tabLst/>
            </a:pPr>
            <a:r>
              <a:rPr lang="es-ES" kern="1200">
                <a:ea typeface="+mn-ea"/>
                <a:sym typeface="Arial"/>
              </a:rPr>
              <a:t>Respuesta </a:t>
            </a:r>
          </a:p>
          <a:p>
            <a:pPr marL="381000" lvl="1" indent="-381000" fontAlgn="auto">
              <a:spcBef>
                <a:spcPct val="100000"/>
              </a:spcBef>
              <a:spcAft>
                <a:spcPts val="0"/>
              </a:spcAft>
              <a:buSzPct val="99000"/>
              <a:buFont typeface="Arial"/>
              <a:buAutoNum type="arabicPeriod"/>
              <a:tabLst/>
            </a:pPr>
            <a:r>
              <a:rPr lang="es-ES" kern="1200">
                <a:ea typeface="+mn-ea"/>
                <a:sym typeface="Arial"/>
              </a:rPr>
              <a:t>Recuperación </a:t>
            </a:r>
          </a:p>
          <a:p>
            <a:pPr fontAlgn="auto">
              <a:spcBef>
                <a:spcPct val="100000"/>
              </a:spcBef>
              <a:spcAft>
                <a:spcPts val="0"/>
              </a:spcAft>
              <a:buSzPct val="99000"/>
              <a:tabLst/>
            </a:pPr>
            <a:r>
              <a:rPr lang="es-ES" kern="1200">
                <a:sym typeface="Arial"/>
              </a:rPr>
              <a:t>Obtenga más información sobre el Marco de respuesta nacional (</a:t>
            </a:r>
            <a:r>
              <a:rPr lang="es-ES" kern="1200">
                <a:sym typeface="Arial"/>
                <a:hlinkClick r:id="rId2">
                  <a:extLst>
                    <a:ext uri="{A12FA001-AC4F-418D-AE19-62706E023703}">
                      <ahyp:hlinkClr xmlns:ahyp="http://schemas.microsoft.com/office/drawing/2018/hyperlinkcolor" val="tx"/>
                    </a:ext>
                  </a:extLst>
                </a:hlinkClick>
              </a:rPr>
              <a:t>www.fema.gov/national-planning-frameworks</a:t>
            </a:r>
            <a:r>
              <a:rPr lang="es-ES" kern="1200">
                <a:sym typeface="Arial"/>
              </a:rPr>
              <a:t>).</a:t>
            </a:r>
          </a:p>
          <a:p>
            <a:pPr fontAlgn="auto">
              <a:spcBef>
                <a:spcPct val="100000"/>
              </a:spcBef>
              <a:spcAft>
                <a:spcPts val="0"/>
              </a:spcAft>
              <a:buSzPct val="99000"/>
              <a:tabLst/>
            </a:pPr>
            <a:r>
              <a:rPr lang="es-ES" kern="1200">
                <a:sym typeface="Arial"/>
              </a:rPr>
              <a:t> </a:t>
            </a:r>
            <a:endParaRPr lang="en-US"/>
          </a:p>
        </p:txBody>
      </p:sp>
      <p:sp>
        <p:nvSpPr>
          <p:cNvPr id="6" name="Slide Number Placeholder 5">
            <a:extLst>
              <a:ext uri="{FF2B5EF4-FFF2-40B4-BE49-F238E27FC236}">
                <a16:creationId xmlns:a16="http://schemas.microsoft.com/office/drawing/2014/main" id="{68C255D9-5EED-4714-B45B-CB295258B1E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12</a:t>
            </a:fld>
            <a:endParaRPr lang="en-US"/>
          </a:p>
        </p:txBody>
      </p:sp>
    </p:spTree>
    <p:extLst>
      <p:ext uri="{BB962C8B-B14F-4D97-AF65-F5344CB8AC3E}">
        <p14:creationId xmlns:p14="http://schemas.microsoft.com/office/powerpoint/2010/main" val="4262993112"/>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Capacidades básicas (1 de 2)</a:t>
            </a:r>
          </a:p>
        </p:txBody>
      </p:sp>
      <p:sp>
        <p:nvSpPr>
          <p:cNvPr id="3" name="Content Placeholder 2">
            <a:extLst>
              <a:ext uri="{FF2B5EF4-FFF2-40B4-BE49-F238E27FC236}">
                <a16:creationId xmlns:a16="http://schemas.microsoft.com/office/drawing/2014/main" id="{64AF1CDF-57EB-4411-8964-1D5E5BF9208E}"/>
              </a:ext>
            </a:extLst>
          </p:cNvPr>
          <p:cNvSpPr>
            <a:spLocks noGrp="1"/>
          </p:cNvSpPr>
          <p:nvPr>
            <p:ph idx="1"/>
          </p:nvPr>
        </p:nvSpPr>
        <p:spPr/>
        <p:txBody>
          <a:bodyPr>
            <a:normAutofit fontScale="77500" lnSpcReduction="20000"/>
          </a:bodyPr>
          <a:lstStyle/>
          <a:p>
            <a:pPr fontAlgn="auto">
              <a:spcBef>
                <a:spcPct val="100000"/>
              </a:spcBef>
              <a:spcAft>
                <a:spcPts val="0"/>
              </a:spcAft>
              <a:buSzPct val="99000"/>
              <a:tabLst/>
            </a:pPr>
            <a:r>
              <a:rPr lang="es-ES" kern="1200">
                <a:sym typeface="Arial"/>
              </a:rPr>
              <a:t>Tanto el Sistema Nacional de Preparación como el Objetivo Nacional de Preparación discuten el desarrollo de las capacidades necesarias para garantizar una nación segura y resiliente. Estas capacidades centrales son la forma en que podemos medir, describir e implementar nuestras técnicas de seguridad y resiliencia.</a:t>
            </a:r>
          </a:p>
          <a:p>
            <a:pPr fontAlgn="auto">
              <a:spcBef>
                <a:spcPct val="100000"/>
              </a:spcBef>
              <a:spcAft>
                <a:spcPts val="0"/>
              </a:spcAft>
              <a:buSzPct val="99000"/>
              <a:tabLst/>
            </a:pPr>
            <a:r>
              <a:rPr lang="es-ES" kern="1200">
                <a:sym typeface="Arial"/>
              </a:rPr>
              <a:t>Los Marcos de Planificación Nacional, un marco para cada área de misión, discuten cómo los esfuerzos de toda la comunidad construyen, sostienen y entregan estas capacidades básicas.</a:t>
            </a:r>
          </a:p>
          <a:p>
            <a:pPr fontAlgn="auto">
              <a:spcBef>
                <a:spcPct val="100000"/>
              </a:spcBef>
              <a:spcAft>
                <a:spcPts val="0"/>
              </a:spcAft>
              <a:buSzPct val="99000"/>
              <a:tabLst/>
            </a:pPr>
            <a:r>
              <a:rPr lang="es-ES" kern="1200">
                <a:sym typeface="Arial"/>
              </a:rPr>
              <a:t>A lo largo de este curso, nos centraremos específicamente en las capacidades principales de respuesta. Estas capacidades se analizan en detalle en la lección 3: capacidades básicas.</a:t>
            </a:r>
            <a:endParaRPr lang="en-US"/>
          </a:p>
        </p:txBody>
      </p:sp>
      <p:sp>
        <p:nvSpPr>
          <p:cNvPr id="6" name="Slide Number Placeholder 5">
            <a:extLst>
              <a:ext uri="{FF2B5EF4-FFF2-40B4-BE49-F238E27FC236}">
                <a16:creationId xmlns:a16="http://schemas.microsoft.com/office/drawing/2014/main" id="{B285BEA2-62D6-4E81-9AB6-90FB721AE4D0}"/>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13</a:t>
            </a:fld>
            <a:endParaRPr lang="en-US"/>
          </a:p>
        </p:txBody>
      </p:sp>
    </p:spTree>
    <p:extLst>
      <p:ext uri="{BB962C8B-B14F-4D97-AF65-F5344CB8AC3E}">
        <p14:creationId xmlns:p14="http://schemas.microsoft.com/office/powerpoint/2010/main" val="43176890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Capacidades básicas (2 de 2)</a:t>
            </a:r>
          </a:p>
        </p:txBody>
      </p:sp>
      <p:sp>
        <p:nvSpPr>
          <p:cNvPr id="3" name="Content Placeholder 2">
            <a:extLst>
              <a:ext uri="{FF2B5EF4-FFF2-40B4-BE49-F238E27FC236}">
                <a16:creationId xmlns:a16="http://schemas.microsoft.com/office/drawing/2014/main" id="{5C216617-A96D-4CA6-957B-979CCEAA8A7C}"/>
              </a:ext>
            </a:extLst>
          </p:cNvPr>
          <p:cNvSpPr>
            <a:spLocks noGrp="1"/>
          </p:cNvSpPr>
          <p:nvPr>
            <p:ph idx="1"/>
          </p:nvPr>
        </p:nvSpPr>
        <p:spPr/>
        <p:txBody>
          <a:bodyPr>
            <a:noAutofit/>
          </a:bodyPr>
          <a:lstStyle/>
          <a:p>
            <a:pPr fontAlgn="auto">
              <a:spcBef>
                <a:spcPct val="100000"/>
              </a:spcBef>
              <a:spcAft>
                <a:spcPts val="0"/>
              </a:spcAft>
              <a:buSzPct val="99000"/>
              <a:tabLst/>
            </a:pPr>
            <a:r>
              <a:rPr lang="es-ES" sz="1350" kern="1200" dirty="0">
                <a:sym typeface="Arial"/>
              </a:rPr>
              <a:t>En las cinco áreas de misión (prevención, protección, mitigación, respuesta y recuperación) hay un total combinado de 32 capacidades básicas. Estas capacidades son altamente interdependientes y requieren que usemos las redes y actividades de preparación existentes, para coordinar y unificar esfuerzos, para mejorar los programas de entrenamiento y ejercicio, para promover la innovación y para asegurar que los sistemas administrativos, financieros y logísticos estén en su lugar para construir , mantener y entregar las capacidades. Hay una serie de características clave de estas capacidades que debe recordar.</a:t>
            </a:r>
          </a:p>
          <a:p>
            <a:pPr fontAlgn="auto">
              <a:spcBef>
                <a:spcPct val="100000"/>
              </a:spcBef>
              <a:spcAft>
                <a:spcPts val="0"/>
              </a:spcAft>
              <a:buSzPct val="99000"/>
              <a:tabLst/>
            </a:pPr>
            <a:r>
              <a:rPr lang="es-ES" sz="1350" kern="1200" dirty="0">
                <a:sym typeface="Arial"/>
              </a:rPr>
              <a:t>Las capacidades centrales:</a:t>
            </a:r>
          </a:p>
          <a:p>
            <a:pPr fontAlgn="auto">
              <a:spcBef>
                <a:spcPct val="100000"/>
              </a:spcBef>
              <a:spcAft>
                <a:spcPts val="0"/>
              </a:spcAft>
              <a:buSzPct val="99000"/>
              <a:tabLst/>
            </a:pPr>
            <a:r>
              <a:rPr lang="es-ES" sz="1350" kern="1200" dirty="0">
                <a:sym typeface="Arial"/>
              </a:rPr>
              <a:t>• Son elementos críticos distintos necesarios para alcanzar el Objetivo Nacional de Preparación</a:t>
            </a:r>
          </a:p>
          <a:p>
            <a:pPr fontAlgn="auto">
              <a:spcBef>
                <a:spcPct val="100000"/>
              </a:spcBef>
              <a:spcAft>
                <a:spcPts val="0"/>
              </a:spcAft>
              <a:buSzPct val="99000"/>
              <a:tabLst/>
            </a:pPr>
            <a:r>
              <a:rPr lang="es-ES" sz="1350" kern="1200" dirty="0">
                <a:sym typeface="Arial"/>
              </a:rPr>
              <a:t>• Son fundamentales para la ejecución de cada área de misión: prevención, protección, mitigación, respuesta y recuperación</a:t>
            </a:r>
          </a:p>
          <a:p>
            <a:pPr fontAlgn="auto">
              <a:spcBef>
                <a:spcPct val="100000"/>
              </a:spcBef>
              <a:spcAft>
                <a:spcPts val="0"/>
              </a:spcAft>
              <a:buSzPct val="99000"/>
              <a:tabLst/>
            </a:pPr>
            <a:r>
              <a:rPr lang="es-ES" sz="1350" kern="1200" dirty="0">
                <a:sym typeface="Arial"/>
              </a:rPr>
              <a:t>• Proporcionan un lenguaje común para la preparación en toda la comunidad.</a:t>
            </a:r>
          </a:p>
          <a:p>
            <a:pPr fontAlgn="auto">
              <a:spcBef>
                <a:spcPct val="100000"/>
              </a:spcBef>
              <a:spcAft>
                <a:spcPts val="0"/>
              </a:spcAft>
              <a:buSzPct val="99000"/>
              <a:tabLst/>
            </a:pPr>
            <a:r>
              <a:rPr lang="es-ES" sz="1350" kern="1200" dirty="0">
                <a:sym typeface="Arial"/>
              </a:rPr>
              <a:t>• No son exclusivos de un solo nivel de gobierno u organización y abarcan a toda la comunidad.</a:t>
            </a:r>
          </a:p>
          <a:p>
            <a:pPr fontAlgn="auto">
              <a:spcBef>
                <a:spcPct val="100000"/>
              </a:spcBef>
              <a:spcAft>
                <a:spcPts val="0"/>
              </a:spcAft>
              <a:buSzPct val="99000"/>
              <a:tabLst/>
            </a:pPr>
            <a:r>
              <a:rPr lang="es-ES" sz="1350" kern="1200" dirty="0">
                <a:sym typeface="Arial"/>
              </a:rPr>
              <a:t>Puede encontrar más información sobre el Sistema Nacional de Preparación, el Objetivo Nacional de Preparación y las Capacidades Básicas en IS-2000: </a:t>
            </a:r>
            <a:r>
              <a:rPr lang="es-ES" sz="1350" kern="1200" dirty="0" err="1">
                <a:sym typeface="Arial"/>
              </a:rPr>
              <a:t>National</a:t>
            </a:r>
            <a:r>
              <a:rPr lang="es-ES" sz="1350" kern="1200" dirty="0">
                <a:sym typeface="Arial"/>
              </a:rPr>
              <a:t> </a:t>
            </a:r>
            <a:r>
              <a:rPr lang="es-ES" sz="1350" kern="1200" dirty="0" err="1">
                <a:sym typeface="Arial"/>
              </a:rPr>
              <a:t>Preparedness</a:t>
            </a:r>
            <a:r>
              <a:rPr lang="es-ES" sz="1350" kern="1200" dirty="0">
                <a:sym typeface="Arial"/>
              </a:rPr>
              <a:t> </a:t>
            </a:r>
            <a:r>
              <a:rPr lang="es-ES" sz="1350" kern="1200" dirty="0" err="1">
                <a:sym typeface="Arial"/>
              </a:rPr>
              <a:t>Goal</a:t>
            </a:r>
            <a:r>
              <a:rPr lang="es-ES" sz="1350" kern="1200" dirty="0">
                <a:sym typeface="Arial"/>
              </a:rPr>
              <a:t> and </a:t>
            </a:r>
            <a:r>
              <a:rPr lang="es-ES" sz="1350" kern="1200" dirty="0" err="1">
                <a:sym typeface="Arial"/>
              </a:rPr>
              <a:t>System</a:t>
            </a:r>
            <a:r>
              <a:rPr lang="es-ES" sz="1350" kern="1200" dirty="0">
                <a:sym typeface="Arial"/>
              </a:rPr>
              <a:t> </a:t>
            </a:r>
            <a:r>
              <a:rPr lang="es-ES" sz="1350" kern="1200" dirty="0" err="1">
                <a:sym typeface="Arial"/>
              </a:rPr>
              <a:t>Overview</a:t>
            </a:r>
            <a:r>
              <a:rPr lang="es-ES" sz="1350" kern="1200" dirty="0">
                <a:sym typeface="Arial"/>
              </a:rPr>
              <a:t> (training.fema.gov/</a:t>
            </a:r>
            <a:r>
              <a:rPr lang="es-ES" sz="1350" kern="1200" dirty="0" err="1">
                <a:sym typeface="Arial"/>
              </a:rPr>
              <a:t>is</a:t>
            </a:r>
            <a:r>
              <a:rPr lang="es-ES" sz="1350" kern="1200" dirty="0">
                <a:sym typeface="Arial"/>
              </a:rPr>
              <a:t>/</a:t>
            </a:r>
            <a:r>
              <a:rPr lang="es-ES" sz="1350" kern="1200" dirty="0" err="1">
                <a:sym typeface="Arial"/>
              </a:rPr>
              <a:t>couseoverview.aspx?code</a:t>
            </a:r>
            <a:r>
              <a:rPr lang="es-ES" sz="1350" kern="1200" dirty="0">
                <a:sym typeface="Arial"/>
              </a:rPr>
              <a:t>=IS-2000) </a:t>
            </a:r>
          </a:p>
        </p:txBody>
      </p:sp>
      <p:sp>
        <p:nvSpPr>
          <p:cNvPr id="6" name="Slide Number Placeholder 5">
            <a:extLst>
              <a:ext uri="{FF2B5EF4-FFF2-40B4-BE49-F238E27FC236}">
                <a16:creationId xmlns:a16="http://schemas.microsoft.com/office/drawing/2014/main" id="{B5CFBF34-55F7-4382-AC2A-354BF3F0F51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14</a:t>
            </a:fld>
            <a:endParaRPr lang="en-US"/>
          </a:p>
        </p:txBody>
      </p:sp>
    </p:spTree>
    <p:extLst>
      <p:ext uri="{BB962C8B-B14F-4D97-AF65-F5344CB8AC3E}">
        <p14:creationId xmlns:p14="http://schemas.microsoft.com/office/powerpoint/2010/main" val="300840793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Preparación de toda la comunidad</a:t>
            </a:r>
            <a:endParaRPr lang="en-US"/>
          </a:p>
        </p:txBody>
      </p:sp>
      <p:sp>
        <p:nvSpPr>
          <p:cNvPr id="3" name="Content Placeholder 2">
            <a:extLst>
              <a:ext uri="{FF2B5EF4-FFF2-40B4-BE49-F238E27FC236}">
                <a16:creationId xmlns:a16="http://schemas.microsoft.com/office/drawing/2014/main" id="{235CB070-2889-451D-B781-FC67F0B0850A}"/>
              </a:ext>
            </a:extLst>
          </p:cNvPr>
          <p:cNvSpPr>
            <a:spLocks noGrp="1"/>
          </p:cNvSpPr>
          <p:nvPr>
            <p:ph idx="1"/>
          </p:nvPr>
        </p:nvSpPr>
        <p:spPr/>
        <p:txBody>
          <a:bodyPr>
            <a:normAutofit fontScale="47500" lnSpcReduction="20000"/>
          </a:bodyPr>
          <a:lstStyle/>
          <a:p>
            <a:pPr fontAlgn="auto">
              <a:spcBef>
                <a:spcPct val="100000"/>
              </a:spcBef>
              <a:buSzPct val="99000"/>
              <a:tabLst/>
            </a:pPr>
            <a:r>
              <a:rPr lang="es-ES" kern="1200">
                <a:sym typeface="Arial"/>
              </a:rPr>
              <a:t>La preparación depende de los esfuerzos en todos los niveles, incluidos los individuos y las comunidades, los sectores privado y sin fines de lucro, las organizaciones religiosas y todos los niveles de gobierno (local, regional / metropolitano, estatal, tribal, territorial, del área insular y federal). Las contribuciones de todos deben integrarse en los esfuerzos de preparación, y las necesidades de todos deben abordarse al planificar el desarrollo de las capacidades de respuesta. Toda la comunidad incluye:</a:t>
            </a:r>
          </a:p>
          <a:p>
            <a:pPr marL="381000" lvl="1" indent="-381000" fontAlgn="auto">
              <a:spcBef>
                <a:spcPct val="100000"/>
              </a:spcBef>
              <a:buSzPct val="99000"/>
              <a:buFont typeface="Arial"/>
              <a:buChar char="•"/>
              <a:tabLst/>
            </a:pPr>
            <a:r>
              <a:rPr lang="es-ES" kern="1200">
                <a:ea typeface="+mn-ea"/>
                <a:sym typeface="Arial"/>
              </a:rPr>
              <a:t>Individuos y familias, incluidos aquellos con necesidades funcionales y de acceso </a:t>
            </a:r>
          </a:p>
          <a:p>
            <a:pPr marL="381000" lvl="1" indent="-381000" fontAlgn="auto">
              <a:spcBef>
                <a:spcPct val="100000"/>
              </a:spcBef>
              <a:buSzPct val="99000"/>
              <a:buFont typeface="Arial"/>
              <a:buChar char="•"/>
              <a:tabLst/>
            </a:pPr>
            <a:r>
              <a:rPr lang="es-ES" kern="1200">
                <a:ea typeface="+mn-ea"/>
                <a:sym typeface="Arial"/>
              </a:rPr>
              <a:t>Empresas</a:t>
            </a:r>
          </a:p>
          <a:p>
            <a:pPr marL="381000" lvl="1" indent="-381000" fontAlgn="auto">
              <a:spcBef>
                <a:spcPct val="100000"/>
              </a:spcBef>
              <a:buSzPct val="99000"/>
              <a:buFont typeface="Arial"/>
              <a:buChar char="•"/>
              <a:tabLst/>
            </a:pPr>
            <a:r>
              <a:rPr lang="es-ES" kern="1200">
                <a:ea typeface="+mn-ea"/>
                <a:sym typeface="Arial"/>
              </a:rPr>
              <a:t>Organizaciones comunitarias y religiosas </a:t>
            </a:r>
          </a:p>
          <a:p>
            <a:pPr marL="381000" lvl="1" indent="-381000" fontAlgn="auto">
              <a:spcBef>
                <a:spcPct val="100000"/>
              </a:spcBef>
              <a:buSzPct val="99000"/>
              <a:buFont typeface="Arial"/>
              <a:buChar char="•"/>
              <a:tabLst/>
            </a:pPr>
            <a:r>
              <a:rPr lang="es-ES" kern="1200">
                <a:ea typeface="+mn-ea"/>
                <a:sym typeface="Arial"/>
              </a:rPr>
              <a:t>Grupos sin fines de lucro</a:t>
            </a:r>
          </a:p>
          <a:p>
            <a:pPr marL="381000" lvl="1" indent="-381000" fontAlgn="auto">
              <a:spcBef>
                <a:spcPct val="100000"/>
              </a:spcBef>
              <a:buSzPct val="99000"/>
              <a:buFont typeface="Arial"/>
              <a:buChar char="•"/>
              <a:tabLst/>
            </a:pPr>
            <a:r>
              <a:rPr lang="es-ES" kern="1200">
                <a:ea typeface="+mn-ea"/>
                <a:sym typeface="Arial"/>
              </a:rPr>
              <a:t>Escuelas y academia </a:t>
            </a:r>
          </a:p>
          <a:p>
            <a:pPr marL="381000" lvl="1" indent="-381000" fontAlgn="auto">
              <a:spcBef>
                <a:spcPct val="100000"/>
              </a:spcBef>
              <a:buSzPct val="99000"/>
              <a:buFont typeface="Arial"/>
              <a:buChar char="•"/>
              <a:tabLst/>
            </a:pPr>
            <a:r>
              <a:rPr lang="es-ES" kern="1200">
                <a:ea typeface="+mn-ea"/>
                <a:sym typeface="Arial"/>
              </a:rPr>
              <a:t>Medios de comunicación </a:t>
            </a:r>
          </a:p>
          <a:p>
            <a:pPr marL="381000" lvl="1" indent="-381000" fontAlgn="auto">
              <a:spcBef>
                <a:spcPct val="100000"/>
              </a:spcBef>
              <a:buSzPct val="99000"/>
              <a:buFont typeface="Arial"/>
              <a:buChar char="•"/>
              <a:tabLst/>
            </a:pPr>
            <a:r>
              <a:rPr lang="es-ES" kern="1200">
                <a:ea typeface="+mn-ea"/>
                <a:sym typeface="Arial"/>
              </a:rPr>
              <a:t>Todos los niveles de gobierno, incluidos los socios estatales, locales, tribales, territoriales y federales </a:t>
            </a:r>
          </a:p>
          <a:p>
            <a:pPr>
              <a:spcBef>
                <a:spcPct val="100000"/>
              </a:spcBef>
              <a:buSzPct val="99000"/>
            </a:pPr>
            <a:r>
              <a:rPr lang="es-ES" kern="1200">
                <a:sym typeface="Arial"/>
              </a:rPr>
              <a:t>Lea un enfoque comunitario integral para el manejo de emergencias: principios, temas y vías de acción (</a:t>
            </a:r>
            <a:r>
              <a:rPr lang="es-ES" kern="1200">
                <a:sym typeface="Arial"/>
                <a:hlinkClick r:id="rId2">
                  <a:extLst>
                    <a:ext uri="{A12FA001-AC4F-418D-AE19-62706E023703}">
                      <ahyp:hlinkClr xmlns:ahyp="http://schemas.microsoft.com/office/drawing/2018/hyperlinkcolor" val="tx"/>
                    </a:ext>
                  </a:extLst>
                </a:hlinkClick>
              </a:rPr>
              <a:t>www.fema.gov/whole-community</a:t>
            </a:r>
            <a:r>
              <a:rPr lang="es-ES" kern="1200">
                <a:sym typeface="Arial"/>
              </a:rPr>
              <a:t>).</a:t>
            </a:r>
            <a:endParaRPr lang="en-US"/>
          </a:p>
        </p:txBody>
      </p:sp>
      <p:sp>
        <p:nvSpPr>
          <p:cNvPr id="6" name="Slide Number Placeholder 5">
            <a:extLst>
              <a:ext uri="{FF2B5EF4-FFF2-40B4-BE49-F238E27FC236}">
                <a16:creationId xmlns:a16="http://schemas.microsoft.com/office/drawing/2014/main" id="{791A85E6-BC29-48ED-AAEE-3B5B90A51220}"/>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15</a:t>
            </a:fld>
            <a:endParaRPr lang="en-US"/>
          </a:p>
        </p:txBody>
      </p:sp>
    </p:spTree>
    <p:extLst>
      <p:ext uri="{BB962C8B-B14F-4D97-AF65-F5344CB8AC3E}">
        <p14:creationId xmlns:p14="http://schemas.microsoft.com/office/powerpoint/2010/main" val="1580885733"/>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Sistema Nacional de Preparación</a:t>
            </a:r>
          </a:p>
        </p:txBody>
      </p:sp>
      <p:sp>
        <p:nvSpPr>
          <p:cNvPr id="3" name="Content Placeholder 2">
            <a:extLst>
              <a:ext uri="{FF2B5EF4-FFF2-40B4-BE49-F238E27FC236}">
                <a16:creationId xmlns:a16="http://schemas.microsoft.com/office/drawing/2014/main" id="{B20060E6-384B-47A0-AB8F-03653502F534}"/>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s-ES" kern="1200">
                <a:sym typeface="Arial"/>
              </a:rPr>
              <a:t>El Sistema Nacional de Preparación es un conjunto integrado de guías, conceptos, procesos y herramientas que permiten a toda la comunidad cumplir con el Objetivo Nacional de Preparación. </a:t>
            </a:r>
          </a:p>
          <a:p>
            <a:pPr fontAlgn="auto">
              <a:spcBef>
                <a:spcPct val="100000"/>
              </a:spcBef>
              <a:spcAft>
                <a:spcPts val="0"/>
              </a:spcAft>
              <a:buSzPct val="99000"/>
              <a:tabLst/>
            </a:pPr>
            <a:r>
              <a:rPr lang="es-ES" kern="1200">
                <a:sym typeface="Arial"/>
              </a:rPr>
              <a:t>El sistema está formado por los seis componentes que se muestran en el gráfico. Hay más información disponible en el Sistema Nacional de Preparación (</a:t>
            </a:r>
            <a:r>
              <a:rPr lang="es-ES" kern="1200">
                <a:sym typeface="Arial"/>
                <a:hlinkClick r:id="rId2">
                  <a:extLst>
                    <a:ext uri="{A12FA001-AC4F-418D-AE19-62706E023703}">
                      <ahyp:hlinkClr xmlns:ahyp="http://schemas.microsoft.com/office/drawing/2018/hyperlinkcolor" val="tx"/>
                    </a:ext>
                  </a:extLst>
                </a:hlinkClick>
              </a:rPr>
              <a:t>www.fema.gov/national-preparedness-system</a:t>
            </a:r>
            <a:r>
              <a:rPr lang="es-ES" kern="1200">
                <a:sym typeface="Arial"/>
              </a:rPr>
              <a:t>)</a:t>
            </a:r>
            <a:endParaRPr lang="en-US"/>
          </a:p>
        </p:txBody>
      </p:sp>
      <p:pic>
        <p:nvPicPr>
          <p:cNvPr id="8" name="Content Placeholder 7" descr="Ciclo de preparación con los seis componentes principales. 1. Identificación y evaluación de riesgos. 2. Estimación de los requisitos de capacidad. 3. Creación y mantenimiento de capacidades. 4. Planificación para entregar capacidades. 5. Validación de capacidades. 6. Revisión y actualización. Fuera del ciclo, que abarca todos los componentes, está Whole Community, el Sistema Nacional de Gestión de Incidentes (NIMS) y las Capacidades Principales.">
            <a:extLst>
              <a:ext uri="{FF2B5EF4-FFF2-40B4-BE49-F238E27FC236}">
                <a16:creationId xmlns:a16="http://schemas.microsoft.com/office/drawing/2014/main" id="{695A5250-5236-4EB7-9AEB-09FBFA4706F4}"/>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493375" y="3471863"/>
            <a:ext cx="2157249" cy="2233612"/>
          </a:xfrm>
          <a:prstGeom prst="rect">
            <a:avLst/>
          </a:prstGeom>
        </p:spPr>
      </p:pic>
      <p:sp>
        <p:nvSpPr>
          <p:cNvPr id="9" name="Slide Number Placeholder 8">
            <a:extLst>
              <a:ext uri="{FF2B5EF4-FFF2-40B4-BE49-F238E27FC236}">
                <a16:creationId xmlns:a16="http://schemas.microsoft.com/office/drawing/2014/main" id="{4A1F37B4-562D-4D1C-9794-E1183CC6701E}"/>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16</a:t>
            </a:fld>
            <a:endParaRPr lang="en-US"/>
          </a:p>
        </p:txBody>
      </p:sp>
    </p:spTree>
    <p:extLst>
      <p:ext uri="{BB962C8B-B14F-4D97-AF65-F5344CB8AC3E}">
        <p14:creationId xmlns:p14="http://schemas.microsoft.com/office/powerpoint/2010/main" val="220185865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Ejemplo de preparación para toda la comunidad</a:t>
            </a:r>
            <a:endParaRPr lang="en-US"/>
          </a:p>
        </p:txBody>
      </p:sp>
      <p:sp>
        <p:nvSpPr>
          <p:cNvPr id="3" name="Content Placeholder 2">
            <a:extLst>
              <a:ext uri="{FF2B5EF4-FFF2-40B4-BE49-F238E27FC236}">
                <a16:creationId xmlns:a16="http://schemas.microsoft.com/office/drawing/2014/main" id="{A161DF67-BE15-4C2D-981A-02EC6A6B0753}"/>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s-ES" kern="1200">
                <a:sym typeface="Arial"/>
              </a:rPr>
              <a:t>La experiencia muestra que una de las mejores cosas que puede hacer toda la comunidad para estar preparada es brindar accesibilidad universal. Esto simplemente significa planificar para satisfacer las necesidades de toda la comunidad proporcionando acceso físico, acceso a comunicaciones o acceso a programas de emergencia o desastres. Además, existen requisitos legales que dictan la inclusión de personas con discapacidad durante los esfuerzos de preparación de toda la comunidad.</a:t>
            </a:r>
          </a:p>
          <a:p>
            <a:pPr fontAlgn="auto">
              <a:spcBef>
                <a:spcPct val="100000"/>
              </a:spcBef>
              <a:spcAft>
                <a:spcPts val="0"/>
              </a:spcAft>
              <a:buSzPct val="99000"/>
              <a:tabLst/>
            </a:pPr>
            <a:r>
              <a:rPr lang="es-ES" kern="1200">
                <a:sym typeface="Arial"/>
              </a:rPr>
              <a:t>Una forma de garantizar que este ejemplo se incorpore a la planificación es establecer un Grupo Asesor Central (CAG, por sus siglas en inglés). Los CAG están formados por personas con discapacidades cruzadas que asesoran a los administradores de emergencias. Proporcionan información sobre planes de operaciones de emergencia inclusivos, que incluyen:</a:t>
            </a:r>
          </a:p>
          <a:p>
            <a:pPr marL="381000" lvl="1" indent="-381000" fontAlgn="auto">
              <a:spcBef>
                <a:spcPct val="100000"/>
              </a:spcBef>
              <a:spcAft>
                <a:spcPts val="0"/>
              </a:spcAft>
              <a:buSzPct val="99000"/>
              <a:buFont typeface="Arial"/>
              <a:buChar char="•"/>
              <a:tabLst/>
            </a:pPr>
            <a:r>
              <a:rPr lang="es-ES" kern="1200">
                <a:ea typeface="+mn-ea"/>
                <a:sym typeface="Arial"/>
              </a:rPr>
              <a:t>Planes de evacuación accesibles a nivel local, jurisdiccional o estatal </a:t>
            </a:r>
          </a:p>
          <a:p>
            <a:pPr marL="381000" lvl="1" indent="-381000" fontAlgn="auto">
              <a:spcBef>
                <a:spcPct val="100000"/>
              </a:spcBef>
              <a:spcAft>
                <a:spcPts val="0"/>
              </a:spcAft>
              <a:buSzPct val="99000"/>
              <a:buFont typeface="Arial"/>
              <a:buChar char="•"/>
              <a:tabLst/>
            </a:pPr>
            <a:r>
              <a:rPr lang="es-ES" kern="1200">
                <a:ea typeface="+mn-ea"/>
                <a:sym typeface="Arial"/>
              </a:rPr>
              <a:t>Planes de vivienda accesible temporal </a:t>
            </a:r>
          </a:p>
          <a:p>
            <a:pPr marL="381000" lvl="1" indent="-381000" fontAlgn="auto">
              <a:spcBef>
                <a:spcPct val="100000"/>
              </a:spcBef>
              <a:spcAft>
                <a:spcPts val="0"/>
              </a:spcAft>
              <a:buSzPct val="99000"/>
              <a:buFont typeface="Arial"/>
              <a:buChar char="•"/>
              <a:tabLst/>
            </a:pPr>
            <a:r>
              <a:rPr lang="es-ES" kern="1200">
                <a:ea typeface="+mn-ea"/>
                <a:sym typeface="Arial"/>
              </a:rPr>
              <a:t>Accesibilidad a, desde y en refugios</a:t>
            </a:r>
            <a:endParaRPr lang="en-US"/>
          </a:p>
        </p:txBody>
      </p:sp>
      <p:sp>
        <p:nvSpPr>
          <p:cNvPr id="6" name="Slide Number Placeholder 5">
            <a:extLst>
              <a:ext uri="{FF2B5EF4-FFF2-40B4-BE49-F238E27FC236}">
                <a16:creationId xmlns:a16="http://schemas.microsoft.com/office/drawing/2014/main" id="{B5DED5C2-3FA1-4629-824D-B82F33AECBC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17</a:t>
            </a:fld>
            <a:endParaRPr lang="en-US"/>
          </a:p>
        </p:txBody>
      </p:sp>
    </p:spTree>
    <p:extLst>
      <p:ext uri="{BB962C8B-B14F-4D97-AF65-F5344CB8AC3E}">
        <p14:creationId xmlns:p14="http://schemas.microsoft.com/office/powerpoint/2010/main" val="1239885056"/>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El Marco de Respuesta Nacional </a:t>
            </a:r>
            <a:endParaRPr lang="en-US"/>
          </a:p>
        </p:txBody>
      </p:sp>
      <p:sp>
        <p:nvSpPr>
          <p:cNvPr id="3" name="Content Placeholder 2">
            <a:extLst>
              <a:ext uri="{FF2B5EF4-FFF2-40B4-BE49-F238E27FC236}">
                <a16:creationId xmlns:a16="http://schemas.microsoft.com/office/drawing/2014/main" id="{01F3EA76-D6D9-48EA-826D-ABA2DD979D23}"/>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s-ES" kern="1200">
                <a:sym typeface="Arial"/>
              </a:rPr>
              <a:t>Para ayudar a los socios de respuesta a llevar a cabo eficazmente la misión de respuesta, el Marco de Respuesta Nacional:</a:t>
            </a:r>
          </a:p>
          <a:p>
            <a:pPr marL="381000" lvl="1" indent="-381000" fontAlgn="auto">
              <a:spcBef>
                <a:spcPct val="100000"/>
              </a:spcBef>
              <a:spcAft>
                <a:spcPts val="0"/>
              </a:spcAft>
              <a:buSzPct val="99000"/>
              <a:buFont typeface="Arial"/>
              <a:buChar char="•"/>
              <a:tabLst/>
            </a:pPr>
            <a:r>
              <a:rPr lang="es-ES" kern="1200">
                <a:ea typeface="+mn-ea"/>
                <a:sym typeface="Arial"/>
              </a:rPr>
              <a:t>Identifica las capacidades que son esenciales para la respuesta y la estabilización de los servicios esenciales de la comunidad. </a:t>
            </a:r>
          </a:p>
          <a:p>
            <a:pPr marL="381000" lvl="1" indent="-381000" fontAlgn="auto">
              <a:spcBef>
                <a:spcPct val="100000"/>
              </a:spcBef>
              <a:spcAft>
                <a:spcPts val="0"/>
              </a:spcAft>
              <a:buSzPct val="99000"/>
              <a:buFont typeface="Arial"/>
              <a:buChar char="•"/>
              <a:tabLst/>
            </a:pPr>
            <a:r>
              <a:rPr lang="es-ES" kern="1200">
                <a:ea typeface="+mn-ea"/>
                <a:sym typeface="Arial"/>
              </a:rPr>
              <a:t>Indica las acciones necesarias para construir y entregar las capacidades requeridas. </a:t>
            </a:r>
          </a:p>
          <a:p>
            <a:pPr marL="381000" lvl="1" indent="-381000" fontAlgn="auto">
              <a:spcBef>
                <a:spcPct val="100000"/>
              </a:spcBef>
              <a:spcAft>
                <a:spcPts val="0"/>
              </a:spcAft>
              <a:buSzPct val="99000"/>
              <a:buFont typeface="Arial"/>
              <a:buChar char="•"/>
              <a:tabLst/>
            </a:pPr>
            <a:r>
              <a:rPr lang="es-ES" kern="1200">
                <a:ea typeface="+mn-ea"/>
                <a:sym typeface="Arial"/>
              </a:rPr>
              <a:t>Describe las funciones y responsabilidades clave para la integración de capacidades en toda la comunidad.</a:t>
            </a:r>
          </a:p>
          <a:p>
            <a:pPr marL="381000" lvl="1" indent="-381000" fontAlgn="auto">
              <a:spcBef>
                <a:spcPct val="100000"/>
              </a:spcBef>
              <a:spcAft>
                <a:spcPts val="0"/>
              </a:spcAft>
              <a:buSzPct val="99000"/>
              <a:buFont typeface="Arial"/>
              <a:buChar char="•"/>
              <a:tabLst/>
            </a:pPr>
            <a:r>
              <a:rPr lang="es-ES" kern="1200">
                <a:ea typeface="+mn-ea"/>
                <a:sym typeface="Arial"/>
              </a:rPr>
              <a:t>Describe cómo el área de la misión de respuesta se relaciona con otras áreas de la misión.</a:t>
            </a:r>
            <a:endParaRPr lang="en-US"/>
          </a:p>
        </p:txBody>
      </p:sp>
      <p:sp>
        <p:nvSpPr>
          <p:cNvPr id="6" name="Slide Number Placeholder 5">
            <a:extLst>
              <a:ext uri="{FF2B5EF4-FFF2-40B4-BE49-F238E27FC236}">
                <a16:creationId xmlns:a16="http://schemas.microsoft.com/office/drawing/2014/main" id="{3882F00D-A6D5-4807-8687-9BD98374C3BB}"/>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18</a:t>
            </a:fld>
            <a:endParaRPr lang="en-US"/>
          </a:p>
        </p:txBody>
      </p:sp>
    </p:spTree>
    <p:extLst>
      <p:ext uri="{BB962C8B-B14F-4D97-AF65-F5344CB8AC3E}">
        <p14:creationId xmlns:p14="http://schemas.microsoft.com/office/powerpoint/2010/main" val="2039804869"/>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Plan operativo interinstitucional federal de respuesta </a:t>
            </a:r>
            <a:endParaRPr lang="en-US"/>
          </a:p>
        </p:txBody>
      </p:sp>
      <p:sp>
        <p:nvSpPr>
          <p:cNvPr id="3" name="Content Placeholder 2">
            <a:extLst>
              <a:ext uri="{FF2B5EF4-FFF2-40B4-BE49-F238E27FC236}">
                <a16:creationId xmlns:a16="http://schemas.microsoft.com/office/drawing/2014/main" id="{0A7C135E-574C-45FC-8E0F-5311C221D624}"/>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s-ES" kern="1200">
                <a:sym typeface="Arial"/>
              </a:rPr>
              <a:t>A nivel Federal, el Marco de Respuesta Nacional está respaldado por el Plan Operativo Interinstitucional Federal de Respuesta (FIOP, por sus siglas en inglés). El FIOP de respuesta define además los conceptos, principios, estructuras y acciones introducidas en el Marco de Respuesta Nacional, con un enfoque en el nivel federal.</a:t>
            </a:r>
          </a:p>
          <a:p>
            <a:pPr fontAlgn="auto">
              <a:spcBef>
                <a:spcPct val="100000"/>
              </a:spcBef>
              <a:spcAft>
                <a:spcPts val="0"/>
              </a:spcAft>
              <a:buSzPct val="99000"/>
              <a:tabLst/>
            </a:pPr>
            <a:r>
              <a:rPr lang="es-ES" kern="1200">
                <a:sym typeface="Arial"/>
              </a:rPr>
              <a:t>El FIOP de respuesta profundiza más que el Marco de Respuesta Nacional sobre cómo las agencias federales trabajan juntas en respuesta y cómo apoyan o complementan las actividades que tienen lugar en el sector privado y en otros niveles de gobierno.</a:t>
            </a:r>
          </a:p>
          <a:p>
            <a:pPr fontAlgn="auto">
              <a:spcBef>
                <a:spcPct val="100000"/>
              </a:spcBef>
              <a:spcAft>
                <a:spcPts val="0"/>
              </a:spcAft>
              <a:buSzPct val="99000"/>
              <a:tabLst/>
            </a:pPr>
            <a:r>
              <a:rPr lang="es-ES" kern="1200">
                <a:sym typeface="Arial"/>
              </a:rPr>
              <a:t>La intención de la FIOP es apoyar los planes del gobierno local, estatal, tribal, territorial, del área insular y federal para garantizar un enfoque operativo común.</a:t>
            </a:r>
          </a:p>
          <a:p>
            <a:pPr fontAlgn="auto">
              <a:spcBef>
                <a:spcPct val="100000"/>
              </a:spcBef>
              <a:spcAft>
                <a:spcPts val="0"/>
              </a:spcAft>
              <a:buSzPct val="99000"/>
              <a:tabLst/>
            </a:pPr>
            <a:r>
              <a:rPr lang="es-ES" kern="1200">
                <a:sym typeface="Arial"/>
              </a:rPr>
              <a:t>Cada área de la misión tiene su propio FIOP que describe cómo el gobierno federal alinea los recursos y entrega las capacidades centrales de esa misión. Lea más en el Sistema Nacional de Preparación (</a:t>
            </a:r>
            <a:r>
              <a:rPr lang="es-ES" kern="1200">
                <a:sym typeface="Arial"/>
                <a:hlinkClick r:id="rId2">
                  <a:extLst>
                    <a:ext uri="{A12FA001-AC4F-418D-AE19-62706E023703}">
                      <ahyp:hlinkClr xmlns:ahyp="http://schemas.microsoft.com/office/drawing/2018/hyperlinkcolor" val="tx"/>
                    </a:ext>
                  </a:extLst>
                </a:hlinkClick>
              </a:rPr>
              <a:t>www.fema.gov/federal-interagency-operational-plans</a:t>
            </a:r>
            <a:r>
              <a:rPr lang="es-ES" kern="1200">
                <a:sym typeface="Arial"/>
              </a:rPr>
              <a:t>).</a:t>
            </a:r>
            <a:endParaRPr lang="en-US"/>
          </a:p>
        </p:txBody>
      </p:sp>
      <p:sp>
        <p:nvSpPr>
          <p:cNvPr id="6" name="Slide Number Placeholder 5">
            <a:extLst>
              <a:ext uri="{FF2B5EF4-FFF2-40B4-BE49-F238E27FC236}">
                <a16:creationId xmlns:a16="http://schemas.microsoft.com/office/drawing/2014/main" id="{6F5DB219-9753-4A30-B426-FB0A8ED76A3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19</a:t>
            </a:fld>
            <a:endParaRPr lang="en-US"/>
          </a:p>
        </p:txBody>
      </p:sp>
    </p:spTree>
    <p:extLst>
      <p:ext uri="{BB962C8B-B14F-4D97-AF65-F5344CB8AC3E}">
        <p14:creationId xmlns:p14="http://schemas.microsoft.com/office/powerpoint/2010/main" val="4281648622"/>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Relación con NIMS</a:t>
            </a:r>
          </a:p>
        </p:txBody>
      </p:sp>
      <p:sp>
        <p:nvSpPr>
          <p:cNvPr id="3" name="Content Placeholder 2">
            <a:extLst>
              <a:ext uri="{FF2B5EF4-FFF2-40B4-BE49-F238E27FC236}">
                <a16:creationId xmlns:a16="http://schemas.microsoft.com/office/drawing/2014/main" id="{FC2B1EF5-20E4-4682-A24B-279F57E16F2C}"/>
              </a:ext>
            </a:extLst>
          </p:cNvPr>
          <p:cNvSpPr>
            <a:spLocks noGrp="1"/>
          </p:cNvSpPr>
          <p:nvPr>
            <p:ph sz="quarter" idx="13"/>
          </p:nvPr>
        </p:nvSpPr>
        <p:spPr/>
        <p:txBody>
          <a:bodyPr>
            <a:normAutofit fontScale="40000" lnSpcReduction="20000"/>
          </a:bodyPr>
          <a:lstStyle/>
          <a:p>
            <a:pPr fontAlgn="auto">
              <a:spcBef>
                <a:spcPct val="100000"/>
              </a:spcBef>
              <a:spcAft>
                <a:spcPts val="0"/>
              </a:spcAft>
              <a:buSzPct val="99000"/>
              <a:tabLst/>
            </a:pPr>
            <a:r>
              <a:rPr lang="es-ES" kern="1200">
                <a:sym typeface="Arial"/>
              </a:rPr>
              <a:t>Los protocolos y estructuras de respuesta descritos en el Marco Nacional de Respuesta se alinean con el Sistema Nacional para el Manejo de Incidentes (NIMS, por sus siglas en inglés). Todos los componentes del NIMS apoyan la respuesta, incluida la gestión de recursos, el mando y la coordinación *, las comunicaciones y la gestión de la información.</a:t>
            </a:r>
          </a:p>
          <a:p>
            <a:pPr fontAlgn="auto">
              <a:spcBef>
                <a:spcPct val="100000"/>
              </a:spcBef>
              <a:spcAft>
                <a:spcPts val="0"/>
              </a:spcAft>
              <a:buSzPct val="99000"/>
              <a:tabLst/>
            </a:pPr>
            <a:r>
              <a:rPr lang="es-ES" kern="1200">
                <a:sym typeface="Arial"/>
              </a:rPr>
              <a:t>La estandarización de la doctrina de respuesta nacional con NIMS proporciona una plantilla coherente a nivel nacional para permitir que toda la comunidad trabaje en conjunto para prevenir, proteger, mitigar, responder y recuperarse de los efectos de los incidentes, independientemente de su causa, tamaño, ubicación o complejidad.</a:t>
            </a:r>
          </a:p>
          <a:p>
            <a:pPr fontAlgn="auto">
              <a:spcBef>
                <a:spcPct val="100000"/>
              </a:spcBef>
              <a:spcAft>
                <a:spcPts val="0"/>
              </a:spcAft>
              <a:buSzPct val="99000"/>
              <a:tabLst/>
            </a:pPr>
            <a:r>
              <a:rPr lang="es-ES" kern="1200">
                <a:sym typeface="Arial"/>
              </a:rPr>
              <a:t>* El NRF utiliza incorrectamente el término "gestión y coordinación".</a:t>
            </a:r>
          </a:p>
          <a:p>
            <a:pPr fontAlgn="auto">
              <a:spcBef>
                <a:spcPct val="100000"/>
              </a:spcBef>
              <a:spcAft>
                <a:spcPts val="0"/>
              </a:spcAft>
              <a:buSzPct val="99000"/>
              <a:tabLst/>
            </a:pPr>
            <a:r>
              <a:rPr lang="es-ES" kern="1200">
                <a:sym typeface="Arial"/>
              </a:rPr>
              <a:t>Consulte el documento gestión nacional de incidentes (https://www.fema.gov/national-incident-management-system) para obtener más información.</a:t>
            </a:r>
            <a:endParaRPr lang="en-US"/>
          </a:p>
        </p:txBody>
      </p:sp>
      <p:pic>
        <p:nvPicPr>
          <p:cNvPr id="8" name="Content Placeholder 7" descr="Portada del Sistema Nacional de Gestión de Incidentes (NIMS), octubre de 2017, tercera edición">
            <a:extLst>
              <a:ext uri="{FF2B5EF4-FFF2-40B4-BE49-F238E27FC236}">
                <a16:creationId xmlns:a16="http://schemas.microsoft.com/office/drawing/2014/main" id="{858121D3-9874-48FB-84A5-989035ACB2C8}"/>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703670" y="3471863"/>
            <a:ext cx="1736660" cy="2233612"/>
          </a:xfrm>
          <a:prstGeom prst="rect">
            <a:avLst/>
          </a:prstGeom>
        </p:spPr>
      </p:pic>
      <p:sp>
        <p:nvSpPr>
          <p:cNvPr id="9" name="Slide Number Placeholder 8">
            <a:extLst>
              <a:ext uri="{FF2B5EF4-FFF2-40B4-BE49-F238E27FC236}">
                <a16:creationId xmlns:a16="http://schemas.microsoft.com/office/drawing/2014/main" id="{355576D9-2118-4122-97F0-6974C0257C04}"/>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a:t>
            </a:fld>
            <a:endParaRPr lang="en-US"/>
          </a:p>
        </p:txBody>
      </p:sp>
    </p:spTree>
    <p:extLst>
      <p:ext uri="{BB962C8B-B14F-4D97-AF65-F5344CB8AC3E}">
        <p14:creationId xmlns:p14="http://schemas.microsoft.com/office/powerpoint/2010/main" val="2783846857"/>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2</a:t>
            </a:r>
          </a:p>
        </p:txBody>
      </p:sp>
      <p:sp>
        <p:nvSpPr>
          <p:cNvPr id="3" name="Content Placeholder 2">
            <a:extLst>
              <a:ext uri="{FF2B5EF4-FFF2-40B4-BE49-F238E27FC236}">
                <a16:creationId xmlns:a16="http://schemas.microsoft.com/office/drawing/2014/main" id="{8EEB1B5E-7A3B-4739-A369-236DB7E47E5E}"/>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Discutir los beneficios de implementar estructuras y procedimientos NRF</a:t>
            </a:r>
          </a:p>
          <a:p>
            <a:pPr fontAlgn="auto">
              <a:spcBef>
                <a:spcPct val="100000"/>
              </a:spcBef>
              <a:spcAft>
                <a:spcPts val="0"/>
              </a:spcAft>
              <a:buSzPct val="99000"/>
              <a:tabLst/>
            </a:pPr>
            <a:r>
              <a:rPr lang="es-ES" kern="1200">
                <a:sym typeface="Arial"/>
              </a:rPr>
              <a:t>Esté preparado para discutir sus respuestas.</a:t>
            </a:r>
            <a:endParaRPr lang="en-US"/>
          </a:p>
        </p:txBody>
      </p:sp>
      <p:sp>
        <p:nvSpPr>
          <p:cNvPr id="6" name="Slide Number Placeholder 5">
            <a:extLst>
              <a:ext uri="{FF2B5EF4-FFF2-40B4-BE49-F238E27FC236}">
                <a16:creationId xmlns:a16="http://schemas.microsoft.com/office/drawing/2014/main" id="{1216D353-4F1C-4E80-98E1-FA51B4162FF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20</a:t>
            </a:fld>
            <a:endParaRPr lang="en-US"/>
          </a:p>
        </p:txBody>
      </p:sp>
    </p:spTree>
    <p:extLst>
      <p:ext uri="{BB962C8B-B14F-4D97-AF65-F5344CB8AC3E}">
        <p14:creationId xmlns:p14="http://schemas.microsoft.com/office/powerpoint/2010/main" val="363349637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3</a:t>
            </a:r>
          </a:p>
        </p:txBody>
      </p:sp>
      <p:sp>
        <p:nvSpPr>
          <p:cNvPr id="3" name="Content Placeholder 2">
            <a:extLst>
              <a:ext uri="{FF2B5EF4-FFF2-40B4-BE49-F238E27FC236}">
                <a16:creationId xmlns:a16="http://schemas.microsoft.com/office/drawing/2014/main" id="{0EDC130A-2780-4EAC-81A3-A3AC3DDAD04F}"/>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Con base en la información presentada, tómese unos minutos para explicar las características de las capacidades básicas.</a:t>
            </a:r>
          </a:p>
          <a:p>
            <a:pPr fontAlgn="auto">
              <a:spcBef>
                <a:spcPct val="100000"/>
              </a:spcBef>
              <a:spcAft>
                <a:spcPts val="0"/>
              </a:spcAft>
              <a:buSzPct val="99000"/>
              <a:tabLst/>
            </a:pPr>
            <a:r>
              <a:rPr lang="es-ES" kern="1200">
                <a:sym typeface="Arial"/>
              </a:rPr>
              <a:t>Esté preparado para discutir su respuesta.</a:t>
            </a:r>
            <a:endParaRPr lang="en-US"/>
          </a:p>
        </p:txBody>
      </p:sp>
      <p:sp>
        <p:nvSpPr>
          <p:cNvPr id="6" name="Slide Number Placeholder 5">
            <a:extLst>
              <a:ext uri="{FF2B5EF4-FFF2-40B4-BE49-F238E27FC236}">
                <a16:creationId xmlns:a16="http://schemas.microsoft.com/office/drawing/2014/main" id="{5573BBE4-8188-43CA-A377-00910B00A69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21</a:t>
            </a:fld>
            <a:endParaRPr lang="en-US"/>
          </a:p>
        </p:txBody>
      </p:sp>
    </p:spTree>
    <p:extLst>
      <p:ext uri="{BB962C8B-B14F-4D97-AF65-F5344CB8AC3E}">
        <p14:creationId xmlns:p14="http://schemas.microsoft.com/office/powerpoint/2010/main" val="2408317214"/>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Principios rectores para la respuesta</a:t>
            </a:r>
            <a:endParaRPr lang="en-US"/>
          </a:p>
        </p:txBody>
      </p:sp>
      <p:sp>
        <p:nvSpPr>
          <p:cNvPr id="3" name="Content Placeholder 2">
            <a:extLst>
              <a:ext uri="{FF2B5EF4-FFF2-40B4-BE49-F238E27FC236}">
                <a16:creationId xmlns:a16="http://schemas.microsoft.com/office/drawing/2014/main" id="{60E53486-2361-4239-AC58-AEC055EB663B}"/>
              </a:ext>
            </a:extLst>
          </p:cNvPr>
          <p:cNvSpPr>
            <a:spLocks noGrp="1"/>
          </p:cNvSpPr>
          <p:nvPr>
            <p:ph idx="1"/>
          </p:nvPr>
        </p:nvSpPr>
        <p:spPr/>
        <p:txBody>
          <a:bodyPr>
            <a:normAutofit fontScale="47500" lnSpcReduction="20000"/>
          </a:bodyPr>
          <a:lstStyle/>
          <a:p>
            <a:pPr fontAlgn="auto">
              <a:spcBef>
                <a:spcPct val="100000"/>
              </a:spcBef>
              <a:spcAft>
                <a:spcPts val="0"/>
              </a:spcAft>
              <a:buSzPct val="99000"/>
              <a:tabLst/>
            </a:pPr>
            <a:r>
              <a:rPr lang="es-ES" kern="1200">
                <a:sym typeface="Arial"/>
              </a:rPr>
              <a:t>Ahora que tiene una comprensión general de la doctrina de preparación nacional y el contexto que proporciona para el área de la misión de respuesta, echemos un vistazo más cerca a los principios en los que se basa la doctrina de respuesta.</a:t>
            </a:r>
          </a:p>
          <a:p>
            <a:pPr fontAlgn="auto">
              <a:spcBef>
                <a:spcPct val="100000"/>
              </a:spcBef>
              <a:spcAft>
                <a:spcPts val="0"/>
              </a:spcAft>
              <a:buSzPct val="99000"/>
              <a:tabLst/>
            </a:pPr>
            <a:r>
              <a:rPr lang="es-ES" kern="1200">
                <a:sym typeface="Arial"/>
              </a:rPr>
              <a:t>La doctrina de respuesta define funciones, responsabilidades y conceptos operativos básicos para la respuesta en todos los niveles de gobierno y con el sector privado y las organizaciones no gubernamentales.</a:t>
            </a:r>
          </a:p>
          <a:p>
            <a:pPr fontAlgn="auto">
              <a:spcBef>
                <a:spcPct val="100000"/>
              </a:spcBef>
              <a:spcAft>
                <a:spcPts val="0"/>
              </a:spcAft>
              <a:buSzPct val="99000"/>
              <a:tabLst/>
            </a:pPr>
            <a:r>
              <a:rPr lang="es-ES" kern="1200">
                <a:sym typeface="Arial"/>
              </a:rPr>
              <a:t>Es importante recordar que el objetivo general de las actividades de respuesta es garantizar la seguridad de la vida, proteger la propiedad y el medio ambiente, estabilizar el incidente y satisfacer las necesidades humanas básicas. La estabilización de las siete líneas de vida comunitarias reduce las amenazas a la salud y seguridad públicas o la seguridad económica. Repasemos los cinco principios rectores que establecen la doctrina fundamental para el área de la misión de respuesta:</a:t>
            </a:r>
          </a:p>
          <a:p>
            <a:pPr marL="381000" lvl="1" indent="-381000" fontAlgn="auto">
              <a:spcBef>
                <a:spcPct val="100000"/>
              </a:spcBef>
              <a:spcAft>
                <a:spcPts val="0"/>
              </a:spcAft>
              <a:buSzPct val="99000"/>
              <a:buFont typeface="Arial"/>
              <a:buChar char="•"/>
              <a:tabLst/>
            </a:pPr>
            <a:r>
              <a:rPr lang="es-ES" kern="1200">
                <a:ea typeface="+mn-ea"/>
                <a:sym typeface="Arial"/>
              </a:rPr>
              <a:t>Asociación comprometida </a:t>
            </a:r>
          </a:p>
          <a:p>
            <a:pPr marL="381000" lvl="1" indent="-381000" fontAlgn="auto">
              <a:spcBef>
                <a:spcPct val="100000"/>
              </a:spcBef>
              <a:spcAft>
                <a:spcPts val="0"/>
              </a:spcAft>
              <a:buSzPct val="99000"/>
              <a:buFont typeface="Arial"/>
              <a:buChar char="•"/>
              <a:tabLst/>
            </a:pPr>
            <a:r>
              <a:rPr lang="es-ES" kern="1200">
                <a:ea typeface="+mn-ea"/>
                <a:sym typeface="Arial"/>
              </a:rPr>
              <a:t>Respuesta escalonada</a:t>
            </a:r>
          </a:p>
          <a:p>
            <a:pPr marL="381000" lvl="1" indent="-381000" fontAlgn="auto">
              <a:spcBef>
                <a:spcPct val="100000"/>
              </a:spcBef>
              <a:spcAft>
                <a:spcPts val="0"/>
              </a:spcAft>
              <a:buSzPct val="99000"/>
              <a:buFont typeface="Arial"/>
              <a:buChar char="•"/>
              <a:tabLst/>
            </a:pPr>
            <a:r>
              <a:rPr lang="es-ES" kern="1200">
                <a:ea typeface="+mn-ea"/>
                <a:sym typeface="Arial"/>
              </a:rPr>
              <a:t>Capacidades operativas escalables, flexibles y adaptables</a:t>
            </a:r>
          </a:p>
          <a:p>
            <a:pPr marL="381000" lvl="1" indent="-381000" fontAlgn="auto">
              <a:spcBef>
                <a:spcPct val="100000"/>
              </a:spcBef>
              <a:spcAft>
                <a:spcPts val="0"/>
              </a:spcAft>
              <a:buSzPct val="99000"/>
              <a:buFont typeface="Arial"/>
              <a:buChar char="•"/>
              <a:tabLst/>
            </a:pPr>
            <a:r>
              <a:rPr lang="es-ES" kern="1200">
                <a:ea typeface="+mn-ea"/>
                <a:sym typeface="Arial"/>
              </a:rPr>
              <a:t>Unidad de esfuerzo a través del Comando Unificado</a:t>
            </a:r>
          </a:p>
          <a:p>
            <a:pPr marL="381000" lvl="1" indent="-381000" fontAlgn="auto">
              <a:spcBef>
                <a:spcPct val="100000"/>
              </a:spcBef>
              <a:spcAft>
                <a:spcPts val="0"/>
              </a:spcAft>
              <a:buSzPct val="99000"/>
              <a:buFont typeface="Arial"/>
              <a:buChar char="•"/>
              <a:tabLst/>
            </a:pPr>
            <a:r>
              <a:rPr lang="es-ES" kern="1200">
                <a:ea typeface="+mn-ea"/>
                <a:sym typeface="Arial"/>
              </a:rPr>
              <a:t>Disponibilidad para actuar</a:t>
            </a:r>
            <a:endParaRPr lang="en-US"/>
          </a:p>
        </p:txBody>
      </p:sp>
      <p:sp>
        <p:nvSpPr>
          <p:cNvPr id="6" name="Slide Number Placeholder 5">
            <a:extLst>
              <a:ext uri="{FF2B5EF4-FFF2-40B4-BE49-F238E27FC236}">
                <a16:creationId xmlns:a16="http://schemas.microsoft.com/office/drawing/2014/main" id="{490210E2-C914-46BD-ACE3-5035E93090BA}"/>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22</a:t>
            </a:fld>
            <a:endParaRPr lang="en-US"/>
          </a:p>
        </p:txBody>
      </p:sp>
    </p:spTree>
    <p:extLst>
      <p:ext uri="{BB962C8B-B14F-4D97-AF65-F5344CB8AC3E}">
        <p14:creationId xmlns:p14="http://schemas.microsoft.com/office/powerpoint/2010/main" val="358627743"/>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Asociación comprometida</a:t>
            </a:r>
          </a:p>
        </p:txBody>
      </p:sp>
      <p:sp>
        <p:nvSpPr>
          <p:cNvPr id="3" name="Content Placeholder 2">
            <a:extLst>
              <a:ext uri="{FF2B5EF4-FFF2-40B4-BE49-F238E27FC236}">
                <a16:creationId xmlns:a16="http://schemas.microsoft.com/office/drawing/2014/main" id="{5B45BBE3-B4A4-44BE-A24D-3818AB214C66}"/>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s-ES" kern="1200">
                <a:sym typeface="Arial"/>
              </a:rPr>
              <a:t>La asociación eficaz se basa en involucrar a toda la comunidad en la preparación y respuesta a desastres con el fin de gestionar el riesgo para las comunidades y la infraestructura.</a:t>
            </a:r>
          </a:p>
          <a:p>
            <a:pPr fontAlgn="auto">
              <a:spcBef>
                <a:spcPct val="100000"/>
              </a:spcBef>
              <a:spcAft>
                <a:spcPts val="0"/>
              </a:spcAft>
              <a:buSzPct val="99000"/>
              <a:tabLst/>
            </a:pPr>
            <a:r>
              <a:rPr lang="es-ES" kern="1200">
                <a:sym typeface="Arial"/>
              </a:rPr>
              <a:t>Quienes lideran los esfuerzos de respuesta a emergencias deben comunicarse y apoyar la participación de toda la comunidad mediante el desarrollo de objetivos compartidos y la alineación de capacidades para reducir el riesgo de que cualquier jurisdicción se vea abrumada en tiempos de crisis. Las capacidades en capas de apoyo mutuo de las personas, las comunidades, el sector privado, las organizaciones no gubernamentales (ONG) y los gobiernos en todos los niveles permiten una planificación coordinada en tiempos de calma y una respuesta eficaz en tiempos de crisis.</a:t>
            </a:r>
          </a:p>
          <a:p>
            <a:pPr fontAlgn="auto">
              <a:spcBef>
                <a:spcPct val="100000"/>
              </a:spcBef>
              <a:spcAft>
                <a:spcPts val="0"/>
              </a:spcAft>
              <a:buSzPct val="99000"/>
              <a:tabLst/>
            </a:pPr>
            <a:r>
              <a:rPr lang="es-ES" kern="1200">
                <a:sym typeface="Arial"/>
              </a:rPr>
              <a:t>Veamos ahora un ejemplo que demuestra el concepto de asociación comprometida.</a:t>
            </a:r>
            <a:endParaRPr lang="en-US"/>
          </a:p>
        </p:txBody>
      </p:sp>
      <p:sp>
        <p:nvSpPr>
          <p:cNvPr id="6" name="Slide Number Placeholder 5">
            <a:extLst>
              <a:ext uri="{FF2B5EF4-FFF2-40B4-BE49-F238E27FC236}">
                <a16:creationId xmlns:a16="http://schemas.microsoft.com/office/drawing/2014/main" id="{FBAEC746-F6BE-4293-B78A-C3786FF5CA46}"/>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23</a:t>
            </a:fld>
            <a:endParaRPr lang="en-US"/>
          </a:p>
        </p:txBody>
      </p:sp>
    </p:spTree>
    <p:extLst>
      <p:ext uri="{BB962C8B-B14F-4D97-AF65-F5344CB8AC3E}">
        <p14:creationId xmlns:p14="http://schemas.microsoft.com/office/powerpoint/2010/main" val="134303797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Ejemplo de asociación comprometida</a:t>
            </a:r>
          </a:p>
        </p:txBody>
      </p:sp>
      <p:sp>
        <p:nvSpPr>
          <p:cNvPr id="3" name="Content Placeholder 2">
            <a:extLst>
              <a:ext uri="{FF2B5EF4-FFF2-40B4-BE49-F238E27FC236}">
                <a16:creationId xmlns:a16="http://schemas.microsoft.com/office/drawing/2014/main" id="{753695F6-D72E-48AC-8F1B-CA118C328C28}"/>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s-ES" kern="1200">
                <a:sym typeface="Arial"/>
              </a:rPr>
              <a:t>A raíz del tornado que azotó a Joplin, Missouri en Mayo del 2011, se desplegaron todas las agencias y recursos disponibles para ayudar en la respuesta y recuperación del devastador evento. Una amplia gama de empresas privadas participó en ese esfuerzo:</a:t>
            </a:r>
          </a:p>
          <a:p>
            <a:pPr marL="381000" lvl="1" indent="-381000" fontAlgn="auto">
              <a:spcBef>
                <a:spcPct val="100000"/>
              </a:spcBef>
              <a:spcAft>
                <a:spcPts val="0"/>
              </a:spcAft>
              <a:buSzPct val="99000"/>
              <a:buFont typeface="Arial"/>
              <a:buChar char="•"/>
              <a:tabLst/>
            </a:pPr>
            <a:r>
              <a:rPr lang="es-ES" kern="1200">
                <a:ea typeface="+mn-ea"/>
                <a:sym typeface="Arial"/>
              </a:rPr>
              <a:t>Las tiendas de mejoras para el hogar entregaron suministros de socorro y limpieza que fueron aportados por otros proveedores del sector privado. Estas empresas también se asociaron con una aerolínea comercial para llevar voluntarios. </a:t>
            </a:r>
          </a:p>
          <a:p>
            <a:pPr marL="381000" lvl="1" indent="-381000" fontAlgn="auto">
              <a:spcBef>
                <a:spcPct val="100000"/>
              </a:spcBef>
              <a:spcAft>
                <a:spcPts val="0"/>
              </a:spcAft>
              <a:buSzPct val="99000"/>
              <a:buFont typeface="Arial"/>
              <a:buChar char="•"/>
              <a:tabLst/>
            </a:pPr>
            <a:r>
              <a:rPr lang="es-ES" kern="1200">
                <a:ea typeface="+mn-ea"/>
                <a:sym typeface="Arial"/>
              </a:rPr>
              <a:t>Las empresas de servicios públicos se unieron para restaurar la energía más rápidamente en el área. </a:t>
            </a:r>
          </a:p>
          <a:p>
            <a:pPr marL="381000" lvl="1" indent="-381000" fontAlgn="auto">
              <a:spcBef>
                <a:spcPct val="100000"/>
              </a:spcBef>
              <a:spcAft>
                <a:spcPts val="0"/>
              </a:spcAft>
              <a:buSzPct val="99000"/>
              <a:buFont typeface="Arial"/>
              <a:buChar char="•"/>
              <a:tabLst/>
            </a:pPr>
            <a:r>
              <a:rPr lang="es-ES" kern="1200">
                <a:ea typeface="+mn-ea"/>
                <a:sym typeface="Arial"/>
              </a:rPr>
              <a:t>Una empresa de telecomunicaciones proporcionó equipos inalámbricos a los funcionarios de emergencia locales.</a:t>
            </a:r>
          </a:p>
          <a:p>
            <a:pPr marL="381000" lvl="1" indent="-381000" fontAlgn="auto">
              <a:spcBef>
                <a:spcPct val="100000"/>
              </a:spcBef>
              <a:spcAft>
                <a:spcPts val="0"/>
              </a:spcAft>
              <a:buSzPct val="99000"/>
              <a:buFont typeface="Arial"/>
              <a:buChar char="•"/>
              <a:tabLst/>
            </a:pPr>
            <a:r>
              <a:rPr lang="es-ES" kern="1200">
                <a:ea typeface="+mn-ea"/>
                <a:sym typeface="Arial"/>
              </a:rPr>
              <a:t>Una empresa de desarrollo trabajó con el Ayuntamiento de Joplin para atraer inversores privados para proyectos de reconstrucción. A través de este enfoque de toda la comunidad, el gobierno y las empresas coordinaron sus esfuerzos para comenzar el proceso de respuesta y reconstrucción en Joplin.</a:t>
            </a:r>
            <a:endParaRPr lang="en-US"/>
          </a:p>
        </p:txBody>
      </p:sp>
      <p:sp>
        <p:nvSpPr>
          <p:cNvPr id="6" name="Slide Number Placeholder 5">
            <a:extLst>
              <a:ext uri="{FF2B5EF4-FFF2-40B4-BE49-F238E27FC236}">
                <a16:creationId xmlns:a16="http://schemas.microsoft.com/office/drawing/2014/main" id="{DCA39853-ED65-4AD0-8167-E0BC2F16271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24</a:t>
            </a:fld>
            <a:endParaRPr lang="en-US"/>
          </a:p>
        </p:txBody>
      </p:sp>
    </p:spTree>
    <p:extLst>
      <p:ext uri="{BB962C8B-B14F-4D97-AF65-F5344CB8AC3E}">
        <p14:creationId xmlns:p14="http://schemas.microsoft.com/office/powerpoint/2010/main" val="2065266083"/>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Respuesta escalonada</a:t>
            </a:r>
          </a:p>
        </p:txBody>
      </p:sp>
      <p:sp>
        <p:nvSpPr>
          <p:cNvPr id="3" name="Content Placeholder 2">
            <a:extLst>
              <a:ext uri="{FF2B5EF4-FFF2-40B4-BE49-F238E27FC236}">
                <a16:creationId xmlns:a16="http://schemas.microsoft.com/office/drawing/2014/main" id="{3FAABC23-CE86-4103-9E75-F3CCE6BF1DBC}"/>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s-ES" kern="1200">
                <a:sym typeface="Arial"/>
              </a:rPr>
              <a:t>Una premisa básica del Marco de Respuesta Nacional es que los incidentes generalmente se manejan al nivel jurisdiccional más bajo posible. Los incidentes comienzan y terminan localmente, y la mayoría también se gestiona a ese nivel.</a:t>
            </a:r>
          </a:p>
          <a:p>
            <a:pPr fontAlgn="auto">
              <a:spcBef>
                <a:spcPct val="100000"/>
              </a:spcBef>
              <a:spcAft>
                <a:spcPts val="0"/>
              </a:spcAft>
              <a:buSzPct val="99000"/>
              <a:tabLst/>
            </a:pPr>
            <a:r>
              <a:rPr lang="es-ES" kern="1200">
                <a:sym typeface="Arial"/>
              </a:rPr>
              <a:t>Muchos incidentes requieren una respuesta unificada de agencias locales, el sector privado y organizaciones no gubernamentales. </a:t>
            </a:r>
          </a:p>
          <a:p>
            <a:pPr fontAlgn="auto">
              <a:spcBef>
                <a:spcPct val="100000"/>
              </a:spcBef>
              <a:spcAft>
                <a:spcPts val="0"/>
              </a:spcAft>
              <a:buSzPct val="99000"/>
              <a:tabLst/>
            </a:pPr>
            <a:r>
              <a:rPr lang="es-ES" kern="1200">
                <a:sym typeface="Arial"/>
              </a:rPr>
              <a:t>Otros incidentes pueden requerir apoyo adicional de jurisdicciones vecinas o del estado.Un pequeño número requiere apoyo Federal. Los protocolos de respuesta nacionales reconocen esto y están estructurados para proporcionar niveles de apoyo adicionales y escalonados.</a:t>
            </a:r>
          </a:p>
          <a:p>
            <a:pPr fontAlgn="auto">
              <a:spcBef>
                <a:spcPct val="100000"/>
              </a:spcBef>
              <a:spcAft>
                <a:spcPts val="0"/>
              </a:spcAft>
              <a:buSzPct val="99000"/>
              <a:tabLst/>
            </a:pPr>
            <a:r>
              <a:rPr lang="es-ES" kern="1200">
                <a:sym typeface="Arial"/>
              </a:rPr>
              <a:t>Cuando todos los niveles de gobierno se involucran, una respuesta es apoyada federalmente, administrada por el estado y ejecutada localmente, y las tribus, territorios y gobiernos de áreas insulares a menudo también administran la respuesta.</a:t>
            </a:r>
            <a:endParaRPr lang="en-US"/>
          </a:p>
        </p:txBody>
      </p:sp>
      <p:sp>
        <p:nvSpPr>
          <p:cNvPr id="6" name="Slide Number Placeholder 5">
            <a:extLst>
              <a:ext uri="{FF2B5EF4-FFF2-40B4-BE49-F238E27FC236}">
                <a16:creationId xmlns:a16="http://schemas.microsoft.com/office/drawing/2014/main" id="{D1327554-0BBE-4982-8301-1F160DD48F23}"/>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25</a:t>
            </a:fld>
            <a:endParaRPr lang="en-US"/>
          </a:p>
        </p:txBody>
      </p:sp>
    </p:spTree>
    <p:extLst>
      <p:ext uri="{BB962C8B-B14F-4D97-AF65-F5344CB8AC3E}">
        <p14:creationId xmlns:p14="http://schemas.microsoft.com/office/powerpoint/2010/main" val="1024091103"/>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Ejemplo de respuesta escalonada</a:t>
            </a:r>
          </a:p>
        </p:txBody>
      </p:sp>
      <p:sp>
        <p:nvSpPr>
          <p:cNvPr id="3" name="Content Placeholder 2">
            <a:extLst>
              <a:ext uri="{FF2B5EF4-FFF2-40B4-BE49-F238E27FC236}">
                <a16:creationId xmlns:a16="http://schemas.microsoft.com/office/drawing/2014/main" id="{3D36F2F6-9140-466C-841D-370994B6151D}"/>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s-ES" kern="1200">
                <a:sym typeface="Arial"/>
              </a:rPr>
              <a:t>En Illinois, la ayuda mutua para la respuesta de múltiples agencias o jurisdicciones se proporciona a través del Sistema de Alarma de Caja de Ayuda Mutua (MABAS). El equipo, el personal o los servicios que se brindan en virtud del convenio MABAS se comparten entre los municipios sin costo alguno. En el caso de que haya gastos recuperados del responsable, esos fondos se distribuyen de manera equitativa. Además, el personal de emergencia que responde a la emergencia sigue siendo empleado de su departamento o agencia inicial.</a:t>
            </a:r>
          </a:p>
          <a:p>
            <a:pPr fontAlgn="auto">
              <a:spcBef>
                <a:spcPct val="100000"/>
              </a:spcBef>
              <a:spcAft>
                <a:spcPts val="0"/>
              </a:spcAft>
              <a:buSzPct val="99000"/>
              <a:tabLst/>
            </a:pPr>
            <a:r>
              <a:rPr lang="es-ES" kern="1200">
                <a:sym typeface="Arial"/>
              </a:rPr>
              <a:t>MABAS puede activarse para incidentes más grandes bajo el plan estatal de ayuda mutua de la Agencia para el Manejo de Emergencias de Illinois. El plan estatal permite el despliegue de recursos en un área afectada y deja al menos el 80 por ciento de los recursos locales en su lugar para responder a emergencias locales de rutina y en curso.</a:t>
            </a:r>
          </a:p>
          <a:p>
            <a:pPr fontAlgn="auto">
              <a:spcBef>
                <a:spcPct val="100000"/>
              </a:spcBef>
              <a:spcAft>
                <a:spcPts val="0"/>
              </a:spcAft>
              <a:buSzPct val="99000"/>
              <a:tabLst/>
            </a:pPr>
            <a:r>
              <a:rPr lang="es-ES" kern="1200">
                <a:sym typeface="Arial"/>
              </a:rPr>
              <a:t>El sistema MABAS está organizado en divisiones, aproximadamente a lo largo de las líneas del condado, y la gran mayoría de los bomberos de Illinois participan en el sistema. Varios estados circundantes, Wisconsin, Iowa y otros, también utilizan MABAS, y se están sentando las bases en toda la región de los Grandes Lagos para establecer un sistema de ayuda mutua compatible inspirado en MABAS.</a:t>
            </a:r>
            <a:endParaRPr lang="en-US"/>
          </a:p>
        </p:txBody>
      </p:sp>
      <p:sp>
        <p:nvSpPr>
          <p:cNvPr id="6" name="Slide Number Placeholder 5">
            <a:extLst>
              <a:ext uri="{FF2B5EF4-FFF2-40B4-BE49-F238E27FC236}">
                <a16:creationId xmlns:a16="http://schemas.microsoft.com/office/drawing/2014/main" id="{B4F1CF46-26DD-4A7F-9B38-678C791476E8}"/>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26</a:t>
            </a:fld>
            <a:endParaRPr lang="en-US"/>
          </a:p>
        </p:txBody>
      </p:sp>
    </p:spTree>
    <p:extLst>
      <p:ext uri="{BB962C8B-B14F-4D97-AF65-F5344CB8AC3E}">
        <p14:creationId xmlns:p14="http://schemas.microsoft.com/office/powerpoint/2010/main" val="356645430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Capacidades operativas escalables, flexibles y adaptables</a:t>
            </a:r>
            <a:endParaRPr lang="en-US"/>
          </a:p>
        </p:txBody>
      </p:sp>
      <p:sp>
        <p:nvSpPr>
          <p:cNvPr id="3" name="Content Placeholder 2">
            <a:extLst>
              <a:ext uri="{FF2B5EF4-FFF2-40B4-BE49-F238E27FC236}">
                <a16:creationId xmlns:a16="http://schemas.microsoft.com/office/drawing/2014/main" id="{F6AA1053-372D-4CB1-B3A9-C262803C5912}"/>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s-ES" kern="1200">
                <a:sym typeface="Arial"/>
              </a:rPr>
              <a:t>A medida que los incidentes cambian de tamaño, alcance y complejidad, los esfuerzos de respuesta deben adaptarse para cumplir con los requisitos cambiantes. La cantidad, el tipo y las fuentes de recursos deben poder expandirse rápidamente para satisfacer las necesidades cambiantes asociadas con un incidente dado y sus efectos en cascada. Los conceptos y principios del Sistema Nacional para el Manejo de Incidentes (NIMS) añaden esta flexibilidad cuando se trata de un incidente.</a:t>
            </a:r>
          </a:p>
          <a:p>
            <a:pPr fontAlgn="auto">
              <a:spcBef>
                <a:spcPct val="100000"/>
              </a:spcBef>
              <a:spcAft>
                <a:spcPts val="0"/>
              </a:spcAft>
              <a:buSzPct val="99000"/>
              <a:tabLst/>
            </a:pPr>
            <a:r>
              <a:rPr lang="es-ES" kern="1200">
                <a:sym typeface="Arial"/>
              </a:rPr>
              <a:t>A medida que las necesidades crecen y cambian, los procesos de respuesta deben seguir siendo ágiles y adaptables. Las estructuras y procesos descritos en el NRF deben poder obtener recursos de toda la comunidad.</a:t>
            </a:r>
          </a:p>
          <a:p>
            <a:pPr fontAlgn="auto">
              <a:spcBef>
                <a:spcPct val="100000"/>
              </a:spcBef>
              <a:spcAft>
                <a:spcPts val="0"/>
              </a:spcAft>
              <a:buSzPct val="99000"/>
              <a:tabLst/>
            </a:pPr>
            <a:r>
              <a:rPr lang="es-ES" kern="1200">
                <a:sym typeface="Arial"/>
              </a:rPr>
              <a:t>A medida que los incidentes se estabilizan, los esfuerzos de respuesta deben ser flexibles para avanzar hacia los resultados de la recuperación.</a:t>
            </a:r>
            <a:endParaRPr lang="en-US"/>
          </a:p>
        </p:txBody>
      </p:sp>
      <p:sp>
        <p:nvSpPr>
          <p:cNvPr id="6" name="Slide Number Placeholder 5">
            <a:extLst>
              <a:ext uri="{FF2B5EF4-FFF2-40B4-BE49-F238E27FC236}">
                <a16:creationId xmlns:a16="http://schemas.microsoft.com/office/drawing/2014/main" id="{28C2859C-026A-46FF-B882-DB33F7BE625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27</a:t>
            </a:fld>
            <a:endParaRPr lang="en-US"/>
          </a:p>
        </p:txBody>
      </p:sp>
    </p:spTree>
    <p:extLst>
      <p:ext uri="{BB962C8B-B14F-4D97-AF65-F5344CB8AC3E}">
        <p14:creationId xmlns:p14="http://schemas.microsoft.com/office/powerpoint/2010/main" val="1836887943"/>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Ejemplo de capacidades operativas escalables, flexibles y adaptables</a:t>
            </a:r>
            <a:endParaRPr lang="en-US"/>
          </a:p>
        </p:txBody>
      </p:sp>
      <p:sp>
        <p:nvSpPr>
          <p:cNvPr id="3" name="Content Placeholder 2">
            <a:extLst>
              <a:ext uri="{FF2B5EF4-FFF2-40B4-BE49-F238E27FC236}">
                <a16:creationId xmlns:a16="http://schemas.microsoft.com/office/drawing/2014/main" id="{63CD5508-8EF1-413E-BBB3-6B4003A7F3BF}"/>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s-ES" kern="1200">
                <a:sym typeface="Arial"/>
              </a:rPr>
              <a:t>Sobre la base de las lecciones aprendidas de los ataques del 11 de septiembre, el Departamento de Bomberos de la ciudad de Nueva York (FDNY) estableció y capacitó Equipos de Gestión de Incidentes (IMT, por sus siglas en inglés).</a:t>
            </a:r>
          </a:p>
          <a:p>
            <a:pPr fontAlgn="auto">
              <a:spcBef>
                <a:spcPct val="100000"/>
              </a:spcBef>
              <a:spcAft>
                <a:spcPts val="0"/>
              </a:spcAft>
              <a:buSzPct val="99000"/>
              <a:tabLst/>
            </a:pPr>
            <a:r>
              <a:rPr lang="es-ES" kern="1200">
                <a:sym typeface="Arial"/>
              </a:rPr>
              <a:t>Los IMT están diseñados para proporcionar capacidades operativas para garantizar que el Departamento tenga cobertura continua durante incidentes prolongados. Cada miembro del equipo está capacitado y acreditado para asumir funciones específicas del Sistema de Comando de Incidentes (ICS).</a:t>
            </a:r>
          </a:p>
          <a:p>
            <a:pPr fontAlgn="auto">
              <a:spcBef>
                <a:spcPct val="100000"/>
              </a:spcBef>
              <a:spcAft>
                <a:spcPts val="0"/>
              </a:spcAft>
              <a:buSzPct val="99000"/>
              <a:tabLst/>
            </a:pPr>
            <a:r>
              <a:rPr lang="es-ES" kern="1200">
                <a:sym typeface="Arial"/>
              </a:rPr>
              <a:t>Cuando el huracán Katrina tocó tierra en agosto de 2005 en Louisiana y Mississippi, el FDNY tenía suficiente personal capacitado para desplegar un IMT completo para ayudar en la respuesta. Durante el huracán Sandy en 2012, con la crisis más cerca de casa, un IMT supervisó la respuesta durante y después de la tormenta.</a:t>
            </a:r>
          </a:p>
          <a:p>
            <a:pPr fontAlgn="auto">
              <a:spcBef>
                <a:spcPct val="100000"/>
              </a:spcBef>
              <a:spcAft>
                <a:spcPts val="0"/>
              </a:spcAft>
              <a:buSzPct val="99000"/>
              <a:tabLst/>
            </a:pPr>
            <a:r>
              <a:rPr lang="es-ES" kern="1200">
                <a:sym typeface="Arial"/>
              </a:rPr>
              <a:t>Los IMT de FDNY demostraron capacidades escalables, flexibles y adaptables al responder a incidentes de diferente tamaño, ubicación y complejidad.</a:t>
            </a:r>
            <a:endParaRPr lang="en-US"/>
          </a:p>
        </p:txBody>
      </p:sp>
      <p:sp>
        <p:nvSpPr>
          <p:cNvPr id="6" name="Slide Number Placeholder 5">
            <a:extLst>
              <a:ext uri="{FF2B5EF4-FFF2-40B4-BE49-F238E27FC236}">
                <a16:creationId xmlns:a16="http://schemas.microsoft.com/office/drawing/2014/main" id="{2EC8F2E1-AF4F-40D5-B1DC-28E710E4108B}"/>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28</a:t>
            </a:fld>
            <a:endParaRPr lang="en-US"/>
          </a:p>
        </p:txBody>
      </p:sp>
    </p:spTree>
    <p:extLst>
      <p:ext uri="{BB962C8B-B14F-4D97-AF65-F5344CB8AC3E}">
        <p14:creationId xmlns:p14="http://schemas.microsoft.com/office/powerpoint/2010/main" val="117691161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Unidad de esfuerzo a través de la demanda unificada</a:t>
            </a:r>
            <a:endParaRPr lang="en-US"/>
          </a:p>
        </p:txBody>
      </p:sp>
      <p:sp>
        <p:nvSpPr>
          <p:cNvPr id="10" name="Slide Number Placeholder 9">
            <a:extLst>
              <a:ext uri="{FF2B5EF4-FFF2-40B4-BE49-F238E27FC236}">
                <a16:creationId xmlns:a16="http://schemas.microsoft.com/office/drawing/2014/main" id="{F79D7741-2224-45E7-9AF0-5D65CC607FE7}"/>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29</a:t>
            </a:fld>
            <a:endParaRPr lang="en-US"/>
          </a:p>
        </p:txBody>
      </p:sp>
      <p:sp>
        <p:nvSpPr>
          <p:cNvPr id="3" name="Content Placeholder 2">
            <a:extLst>
              <a:ext uri="{FF2B5EF4-FFF2-40B4-BE49-F238E27FC236}">
                <a16:creationId xmlns:a16="http://schemas.microsoft.com/office/drawing/2014/main" id="{F2038F3B-49E5-4AE6-9128-24C74226DF90}"/>
              </a:ext>
            </a:extLst>
          </p:cNvPr>
          <p:cNvSpPr>
            <a:spLocks noGrp="1"/>
          </p:cNvSpPr>
          <p:nvPr>
            <p:ph sz="quarter" idx="13"/>
          </p:nvPr>
        </p:nvSpPr>
        <p:spPr/>
        <p:txBody>
          <a:bodyPr>
            <a:normAutofit fontScale="47500" lnSpcReduction="20000"/>
          </a:bodyPr>
          <a:lstStyle/>
          <a:p>
            <a:pPr fontAlgn="auto">
              <a:spcBef>
                <a:spcPct val="100000"/>
              </a:spcBef>
              <a:spcAft>
                <a:spcPts val="0"/>
              </a:spcAft>
              <a:buSzPct val="99000"/>
              <a:tabLst/>
            </a:pPr>
            <a:r>
              <a:rPr lang="es-ES" kern="1200" dirty="0">
                <a:sym typeface="Arial"/>
              </a:rPr>
              <a:t>El éxito requiere unidad de esfuerzo, que respete la cadena de mando de cada organización participante y, al mismo tiempo, garantice una coordinación perfecta entre jurisdicciones en apoyo de objetivos comunes.</a:t>
            </a:r>
          </a:p>
          <a:p>
            <a:pPr fontAlgn="auto">
              <a:spcBef>
                <a:spcPct val="100000"/>
              </a:spcBef>
              <a:spcAft>
                <a:spcPts val="0"/>
              </a:spcAft>
              <a:buSzPct val="99000"/>
              <a:tabLst/>
            </a:pPr>
            <a:r>
              <a:rPr lang="es-ES" kern="1200" dirty="0">
                <a:sym typeface="Arial"/>
              </a:rPr>
              <a:t>Como un esfuerzo de equipo, el Comando Unificado permite que todas las agencias con autoridad jurisdiccional y / o responsabilidad funcional por el incidente proveen apoyo conjunto a través de estrategias y objetivos de incidentes desarrollados mutuamente. Cada agencia participante mantiene su propia autoridad, responsabilidad y rendición de cuentas.</a:t>
            </a:r>
          </a:p>
          <a:p>
            <a:pPr fontAlgn="auto">
              <a:spcBef>
                <a:spcPct val="100000"/>
              </a:spcBef>
              <a:spcAft>
                <a:spcPts val="0"/>
              </a:spcAft>
              <a:buSzPct val="99000"/>
              <a:tabLst/>
            </a:pPr>
            <a:r>
              <a:rPr lang="es-ES" kern="1200" dirty="0">
                <a:sym typeface="Arial"/>
              </a:rPr>
              <a:t>El comando unificado es una aplicación del Sistema de comando de incidentes (ICS) que se utiliza cuando más de una agencia tiene jurisdicción o cuando los incidentes cruzan jurisdicciones políticas. Las agencias trabajan juntas a través de los miembros designados del comando unificado para establecer un conjunto común de objetivos y estrategias y un solo Plan de Acción de Incidentes. </a:t>
            </a:r>
          </a:p>
          <a:p>
            <a:pPr fontAlgn="auto">
              <a:spcBef>
                <a:spcPct val="100000"/>
              </a:spcBef>
              <a:spcAft>
                <a:spcPts val="0"/>
              </a:spcAft>
              <a:buSzPct val="99000"/>
              <a:tabLst/>
            </a:pPr>
            <a:r>
              <a:rPr lang="es-ES" kern="1200" dirty="0">
                <a:sym typeface="Arial"/>
              </a:rPr>
              <a:t>Como un esfuerzo de equipo, el comando unificado permite que todas las agencias con autoridad jurisdiccional y / o responsabilidad funcional para el incidente proveen apoyo conjunto a través de estrategias y objetivos de incidentes desarrollados mutuamente y establecidos a nivel de comando. Cada agencia participante mantiene su propia autoridad, responsabilidad y rendición de cuentas. </a:t>
            </a:r>
            <a:endParaRPr lang="en-US" dirty="0"/>
          </a:p>
        </p:txBody>
      </p:sp>
      <p:pic>
        <p:nvPicPr>
          <p:cNvPr id="9" name="Content Placeholder 8" descr="Beneficios del comando unificado. Enfoque colectivo y estratégico. Prioridades conjuntas y asignación de recursos. Plan único y conjunto de objetivos. Mejora del flujo y la coordinación de la información.">
            <a:extLst>
              <a:ext uri="{FF2B5EF4-FFF2-40B4-BE49-F238E27FC236}">
                <a16:creationId xmlns:a16="http://schemas.microsoft.com/office/drawing/2014/main" id="{F3113C37-3224-44FA-9EFB-13E44578CAA3}"/>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400800" y="2124142"/>
            <a:ext cx="2286000" cy="2609716"/>
          </a:xfrm>
          <a:prstGeom prst="rect">
            <a:avLst/>
          </a:prstGeom>
        </p:spPr>
      </p:pic>
    </p:spTree>
    <p:extLst>
      <p:ext uri="{BB962C8B-B14F-4D97-AF65-F5344CB8AC3E}">
        <p14:creationId xmlns:p14="http://schemas.microsoft.com/office/powerpoint/2010/main" val="219548025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Público objetivo</a:t>
            </a:r>
          </a:p>
        </p:txBody>
      </p:sp>
      <p:sp>
        <p:nvSpPr>
          <p:cNvPr id="3" name="Content Placeholder 2">
            <a:extLst>
              <a:ext uri="{FF2B5EF4-FFF2-40B4-BE49-F238E27FC236}">
                <a16:creationId xmlns:a16="http://schemas.microsoft.com/office/drawing/2014/main" id="{F3116D88-5C2A-433F-B36F-C9400E2EF250}"/>
              </a:ext>
            </a:extLst>
          </p:cNvPr>
          <p:cNvSpPr>
            <a:spLocks noGrp="1"/>
          </p:cNvSpPr>
          <p:nvPr>
            <p:ph idx="1"/>
          </p:nvPr>
        </p:nvSpPr>
        <p:spPr/>
        <p:txBody>
          <a:bodyPr>
            <a:normAutofit fontScale="70000" lnSpcReduction="20000"/>
          </a:bodyPr>
          <a:lstStyle/>
          <a:p>
            <a:pPr fontAlgn="auto">
              <a:spcBef>
                <a:spcPct val="100000"/>
              </a:spcBef>
              <a:spcAft>
                <a:spcPts val="0"/>
              </a:spcAft>
              <a:buSzPct val="99000"/>
              <a:tabLst/>
            </a:pPr>
            <a:r>
              <a:rPr lang="es-ES" kern="1200">
                <a:sym typeface="Arial"/>
              </a:rPr>
              <a:t>El Marco de Respuesta Nacional tiene como objetivo proporcionar una guía para toda la comunidad. Dentro de esta amplia audiencia, el Marco de Respuesta Nacional se enfoca especialmente en aquellos que están involucrados en la entrega y aplicación de las capacidades básicas de respuesta, que incluyen:</a:t>
            </a:r>
          </a:p>
          <a:p>
            <a:pPr marL="381000" lvl="1" indent="-381000" fontAlgn="auto">
              <a:spcBef>
                <a:spcPct val="100000"/>
              </a:spcBef>
              <a:spcAft>
                <a:spcPts val="0"/>
              </a:spcAft>
              <a:buSzPct val="99000"/>
              <a:buFont typeface="Arial"/>
              <a:buChar char="•"/>
              <a:tabLst/>
            </a:pPr>
            <a:r>
              <a:rPr lang="es-ES" kern="1200">
                <a:ea typeface="+mn-ea"/>
                <a:sym typeface="Arial"/>
              </a:rPr>
              <a:t>Socios del sector privado </a:t>
            </a:r>
          </a:p>
          <a:p>
            <a:pPr marL="381000" lvl="1" indent="-381000" fontAlgn="auto">
              <a:spcBef>
                <a:spcPct val="100000"/>
              </a:spcBef>
              <a:spcAft>
                <a:spcPts val="0"/>
              </a:spcAft>
              <a:buSzPct val="99000"/>
              <a:buFont typeface="Arial"/>
              <a:buChar char="•"/>
              <a:tabLst/>
            </a:pPr>
            <a:r>
              <a:rPr lang="es-ES" kern="1200">
                <a:ea typeface="+mn-ea"/>
                <a:sym typeface="Arial"/>
              </a:rPr>
              <a:t>Organizaciones no gubernamentales (ONG) </a:t>
            </a:r>
          </a:p>
          <a:p>
            <a:pPr marL="381000" lvl="1" indent="-381000" fontAlgn="auto">
              <a:spcBef>
                <a:spcPct val="100000"/>
              </a:spcBef>
              <a:spcAft>
                <a:spcPts val="0"/>
              </a:spcAft>
              <a:buSzPct val="99000"/>
              <a:buFont typeface="Arial"/>
              <a:buChar char="•"/>
              <a:tabLst/>
            </a:pPr>
            <a:r>
              <a:rPr lang="es-ES" kern="1200">
                <a:ea typeface="+mn-ea"/>
                <a:sym typeface="Arial"/>
              </a:rPr>
              <a:t>Oficiales del gobierno </a:t>
            </a:r>
          </a:p>
          <a:p>
            <a:pPr marL="381000" lvl="1" indent="-381000" fontAlgn="auto">
              <a:spcBef>
                <a:spcPct val="100000"/>
              </a:spcBef>
              <a:spcAft>
                <a:spcPts val="0"/>
              </a:spcAft>
              <a:buSzPct val="99000"/>
              <a:buFont typeface="Arial"/>
              <a:buChar char="•"/>
              <a:tabLst/>
            </a:pPr>
            <a:r>
              <a:rPr lang="es-ES" kern="1200">
                <a:ea typeface="+mn-ea"/>
                <a:sym typeface="Arial"/>
              </a:rPr>
              <a:t>Líderes comunitarios </a:t>
            </a:r>
          </a:p>
          <a:p>
            <a:pPr marL="381000" lvl="1" indent="-381000" fontAlgn="auto">
              <a:spcBef>
                <a:spcPct val="100000"/>
              </a:spcBef>
              <a:spcAft>
                <a:spcPts val="0"/>
              </a:spcAft>
              <a:buSzPct val="99000"/>
              <a:buFont typeface="Arial"/>
              <a:buChar char="•"/>
              <a:tabLst/>
            </a:pPr>
            <a:r>
              <a:rPr lang="es-ES" kern="1200">
                <a:ea typeface="+mn-ea"/>
                <a:sym typeface="Arial"/>
              </a:rPr>
              <a:t>Profesionales en el manejo de emergencias</a:t>
            </a:r>
          </a:p>
          <a:p>
            <a:pPr marL="381000" lvl="1" indent="-381000" fontAlgn="auto">
              <a:spcBef>
                <a:spcPct val="100000"/>
              </a:spcBef>
              <a:spcAft>
                <a:spcPts val="0"/>
              </a:spcAft>
              <a:buSzPct val="99000"/>
              <a:buFont typeface="Arial"/>
              <a:buChar char="•"/>
              <a:tabLst/>
            </a:pPr>
            <a:r>
              <a:rPr lang="es-ES" kern="1200">
                <a:ea typeface="+mn-ea"/>
                <a:sym typeface="Arial"/>
              </a:rPr>
              <a:t>Socorristas</a:t>
            </a:r>
            <a:endParaRPr lang="en-US"/>
          </a:p>
        </p:txBody>
      </p:sp>
      <p:sp>
        <p:nvSpPr>
          <p:cNvPr id="6" name="Slide Number Placeholder 5">
            <a:extLst>
              <a:ext uri="{FF2B5EF4-FFF2-40B4-BE49-F238E27FC236}">
                <a16:creationId xmlns:a16="http://schemas.microsoft.com/office/drawing/2014/main" id="{95565EBA-FB57-4187-A30E-4402CF0E141E}"/>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a:t>
            </a:fld>
            <a:endParaRPr lang="en-US"/>
          </a:p>
        </p:txBody>
      </p:sp>
    </p:spTree>
    <p:extLst>
      <p:ext uri="{BB962C8B-B14F-4D97-AF65-F5344CB8AC3E}">
        <p14:creationId xmlns:p14="http://schemas.microsoft.com/office/powerpoint/2010/main" val="3327444089"/>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Unidad de esfuerzo a través del ejemplo de comando unificado</a:t>
            </a:r>
            <a:endParaRPr lang="en-US"/>
          </a:p>
        </p:txBody>
      </p:sp>
      <p:sp>
        <p:nvSpPr>
          <p:cNvPr id="3" name="Content Placeholder 2">
            <a:extLst>
              <a:ext uri="{FF2B5EF4-FFF2-40B4-BE49-F238E27FC236}">
                <a16:creationId xmlns:a16="http://schemas.microsoft.com/office/drawing/2014/main" id="{9F724D90-2C9F-4F09-B061-18684C7D7951}"/>
              </a:ext>
            </a:extLst>
          </p:cNvPr>
          <p:cNvSpPr>
            <a:spLocks noGrp="1"/>
          </p:cNvSpPr>
          <p:nvPr>
            <p:ph idx="1"/>
          </p:nvPr>
        </p:nvSpPr>
        <p:spPr/>
        <p:txBody>
          <a:bodyPr>
            <a:normAutofit fontScale="62500" lnSpcReduction="20000"/>
          </a:bodyPr>
          <a:lstStyle/>
          <a:p>
            <a:pPr fontAlgn="auto">
              <a:spcBef>
                <a:spcPct val="100000"/>
              </a:spcBef>
              <a:spcAft>
                <a:spcPts val="0"/>
              </a:spcAft>
              <a:buSzPct val="99000"/>
              <a:tabLst/>
            </a:pPr>
            <a:r>
              <a:rPr lang="es-ES" kern="1200">
                <a:sym typeface="Arial"/>
              </a:rPr>
              <a:t>Los eventos planificados en Boston pueden atraer multitudes de 1 millón o más de participantes y espectadores, proporcionando un entorno óptimo para probar y mejorar los planes para casos de desastre.</a:t>
            </a:r>
            <a:br>
              <a:rPr lang="es-ES" kern="1200">
                <a:sym typeface="Arial"/>
              </a:rPr>
            </a:br>
            <a:endParaRPr lang="es-ES" kern="1200">
              <a:sym typeface="Arial"/>
            </a:endParaRPr>
          </a:p>
          <a:p>
            <a:pPr fontAlgn="auto">
              <a:spcBef>
                <a:spcPct val="100000"/>
              </a:spcBef>
              <a:spcAft>
                <a:spcPts val="0"/>
              </a:spcAft>
              <a:buSzPct val="99000"/>
              <a:tabLst/>
            </a:pPr>
            <a:r>
              <a:rPr lang="es-ES" kern="1200">
                <a:sym typeface="Arial"/>
              </a:rPr>
              <a:t>Los planificadores médicos, dirigidos por Boston Emergency Medical Services, comenzaron a tratar los eventos especiales como "desastres planificados" durante los preparativos para eventos como el Maratón de Boston.</a:t>
            </a:r>
          </a:p>
          <a:p>
            <a:pPr fontAlgn="auto">
              <a:spcBef>
                <a:spcPct val="100000"/>
              </a:spcBef>
              <a:spcAft>
                <a:spcPts val="0"/>
              </a:spcAft>
              <a:buSzPct val="99000"/>
              <a:tabLst/>
            </a:pPr>
            <a:r>
              <a:rPr lang="es-ES" kern="1200">
                <a:sym typeface="Arial"/>
              </a:rPr>
              <a:t>Las agencias y organizaciones involucradas adoptaron el Sistema de Comando de Incidentes, llevaron a cabo la planificación y las operaciones utilizando un comando unificado e integraron aspectos de los planes de desastre de la región en el plan de operaciones del evento.</a:t>
            </a:r>
          </a:p>
          <a:p>
            <a:pPr fontAlgn="auto">
              <a:spcBef>
                <a:spcPct val="100000"/>
              </a:spcBef>
              <a:spcAft>
                <a:spcPts val="0"/>
              </a:spcAft>
              <a:buSzPct val="99000"/>
              <a:tabLst/>
            </a:pPr>
            <a:r>
              <a:rPr lang="es-ES" kern="1200">
                <a:sym typeface="Arial"/>
              </a:rPr>
              <a:t>Estos preparativos resultaron vitales cuando las explosiones de bombas arrasaron entre la multitud en el Maratón de Boston del 2013. Ese día se salvaron vidas gracias a los esfuerzos unidos de diversas agencias, servicios médicos y miembros individuales de la comunidad.</a:t>
            </a:r>
            <a:endParaRPr lang="en-US"/>
          </a:p>
        </p:txBody>
      </p:sp>
      <p:sp>
        <p:nvSpPr>
          <p:cNvPr id="6" name="Slide Number Placeholder 5">
            <a:extLst>
              <a:ext uri="{FF2B5EF4-FFF2-40B4-BE49-F238E27FC236}">
                <a16:creationId xmlns:a16="http://schemas.microsoft.com/office/drawing/2014/main" id="{2E05DBB9-C8AF-4F83-96CB-0C3A03938575}"/>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30</a:t>
            </a:fld>
            <a:endParaRPr lang="en-US"/>
          </a:p>
        </p:txBody>
      </p:sp>
    </p:spTree>
    <p:extLst>
      <p:ext uri="{BB962C8B-B14F-4D97-AF65-F5344CB8AC3E}">
        <p14:creationId xmlns:p14="http://schemas.microsoft.com/office/powerpoint/2010/main" val="2778417126"/>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Disposición para actuar</a:t>
            </a:r>
          </a:p>
        </p:txBody>
      </p:sp>
      <p:sp>
        <p:nvSpPr>
          <p:cNvPr id="3" name="Content Placeholder 2">
            <a:extLst>
              <a:ext uri="{FF2B5EF4-FFF2-40B4-BE49-F238E27FC236}">
                <a16:creationId xmlns:a16="http://schemas.microsoft.com/office/drawing/2014/main" id="{44594E5D-F1BB-4FA2-A026-BD2AE55865D2}"/>
              </a:ext>
            </a:extLst>
          </p:cNvPr>
          <p:cNvSpPr>
            <a:spLocks noGrp="1"/>
          </p:cNvSpPr>
          <p:nvPr>
            <p:ph idx="1"/>
          </p:nvPr>
        </p:nvSpPr>
        <p:spPr/>
        <p:txBody>
          <a:bodyPr>
            <a:normAutofit fontScale="85000" lnSpcReduction="20000"/>
          </a:bodyPr>
          <a:lstStyle/>
          <a:p>
            <a:pPr fontAlgn="auto">
              <a:spcBef>
                <a:spcPct val="100000"/>
              </a:spcBef>
              <a:spcAft>
                <a:spcPts val="0"/>
              </a:spcAft>
              <a:buSzPct val="99000"/>
              <a:tabLst/>
            </a:pPr>
            <a:r>
              <a:rPr lang="es-ES" kern="1200">
                <a:sym typeface="Arial"/>
              </a:rPr>
              <a:t>Una respuesta eficaz requiere una disposición a actuar que se equilibre con la comprensión de los riesgos y peligros que enfrentan los respondedores. Desde los individuos y las comunidades hasta los sectores privado y sin fines de lucro, las organizaciones religiosas y todos los niveles de gobierno, la respuesta nacional depende de la capacidad de actuar con decisión.</a:t>
            </a:r>
          </a:p>
          <a:p>
            <a:pPr fontAlgn="auto">
              <a:spcBef>
                <a:spcPct val="100000"/>
              </a:spcBef>
              <a:spcAft>
                <a:spcPts val="0"/>
              </a:spcAft>
              <a:buSzPct val="99000"/>
              <a:tabLst/>
            </a:pPr>
            <a:r>
              <a:rPr lang="es-ES" kern="1200">
                <a:sym typeface="Arial"/>
              </a:rPr>
              <a:t>A menudo se requiere una acción decisiva para salvar vidas y proteger la propiedad y el medio ambiente. Aunque algunos riesgos para los socorristas pueden ser inevitables, todo el personal de respuesta es responsable de anticipar y gestionar el riesgo mediante la planificación, organización, equipamiento, capacitación y ejercicio adecuados.</a:t>
            </a:r>
            <a:endParaRPr lang="en-US"/>
          </a:p>
        </p:txBody>
      </p:sp>
      <p:sp>
        <p:nvSpPr>
          <p:cNvPr id="6" name="Slide Number Placeholder 5">
            <a:extLst>
              <a:ext uri="{FF2B5EF4-FFF2-40B4-BE49-F238E27FC236}">
                <a16:creationId xmlns:a16="http://schemas.microsoft.com/office/drawing/2014/main" id="{494FB28B-F644-475D-9AD9-FBB36F1C03AA}"/>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31</a:t>
            </a:fld>
            <a:endParaRPr lang="en-US"/>
          </a:p>
        </p:txBody>
      </p:sp>
    </p:spTree>
    <p:extLst>
      <p:ext uri="{BB962C8B-B14F-4D97-AF65-F5344CB8AC3E}">
        <p14:creationId xmlns:p14="http://schemas.microsoft.com/office/powerpoint/2010/main" val="3733408670"/>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Ejemplo de disposición para actuar</a:t>
            </a:r>
            <a:endParaRPr lang="en-US"/>
          </a:p>
        </p:txBody>
      </p:sp>
      <p:sp>
        <p:nvSpPr>
          <p:cNvPr id="3" name="Content Placeholder 2">
            <a:extLst>
              <a:ext uri="{FF2B5EF4-FFF2-40B4-BE49-F238E27FC236}">
                <a16:creationId xmlns:a16="http://schemas.microsoft.com/office/drawing/2014/main" id="{6B7D8DC3-5808-4B18-8FD7-ABC942447C99}"/>
              </a:ext>
            </a:extLst>
          </p:cNvPr>
          <p:cNvSpPr>
            <a:spLocks noGrp="1"/>
          </p:cNvSpPr>
          <p:nvPr>
            <p:ph idx="1"/>
          </p:nvPr>
        </p:nvSpPr>
        <p:spPr/>
        <p:txBody>
          <a:bodyPr>
            <a:normAutofit fontScale="62500" lnSpcReduction="20000"/>
          </a:bodyPr>
          <a:lstStyle/>
          <a:p>
            <a:pPr fontAlgn="auto">
              <a:spcBef>
                <a:spcPct val="100000"/>
              </a:spcBef>
              <a:buSzPct val="99000"/>
              <a:tabLst/>
            </a:pPr>
            <a:r>
              <a:rPr lang="es-ES" kern="1200">
                <a:sym typeface="Arial"/>
              </a:rPr>
              <a:t>Los equipos de asistencia para la gestión de incidentes (IMAT) de FEMA son equipos de respuesta a emergencias que se despliegan rápidamente; equipos de respuesta rápida a tiempo completo que pueden llegar a un incidente dentro de las 12 horas posteriores a la notificación de despliegue para ayudar a los Oficiales Coordinadores Estatales y Federales a establecer el Plan de Acción para Incidentes (IAP, por sus siglas en inglés) proceso e Instalación de Operación Inicial (IOF, por sus siglas en inglés).</a:t>
            </a:r>
          </a:p>
          <a:p>
            <a:pPr fontAlgn="auto">
              <a:spcBef>
                <a:spcPct val="100000"/>
              </a:spcBef>
              <a:buSzPct val="99000"/>
              <a:tabLst/>
            </a:pPr>
            <a:r>
              <a:rPr lang="es-ES" kern="1200">
                <a:sym typeface="Arial"/>
              </a:rPr>
              <a:t>Equipos IMAT:</a:t>
            </a:r>
          </a:p>
          <a:p>
            <a:pPr marL="381000" lvl="1" indent="-381000" fontAlgn="auto">
              <a:spcBef>
                <a:spcPct val="100000"/>
              </a:spcBef>
              <a:buSzPct val="99000"/>
              <a:buFont typeface="Arial"/>
              <a:buChar char="•"/>
              <a:tabLst/>
            </a:pPr>
            <a:r>
              <a:rPr lang="es-ES" kern="1200">
                <a:ea typeface="+mn-ea"/>
                <a:sym typeface="Arial"/>
              </a:rPr>
              <a:t>Apoyar el establecimiento inicial de un comando unificado </a:t>
            </a:r>
          </a:p>
          <a:p>
            <a:pPr marL="381000" lvl="1" indent="-381000" fontAlgn="auto">
              <a:spcBef>
                <a:spcPct val="100000"/>
              </a:spcBef>
              <a:buSzPct val="99000"/>
              <a:buFont typeface="Arial"/>
              <a:buChar char="•"/>
              <a:tabLst/>
            </a:pPr>
            <a:r>
              <a:rPr lang="es-ES" kern="1200">
                <a:ea typeface="+mn-ea"/>
                <a:sym typeface="Arial"/>
              </a:rPr>
              <a:t>Proporcionar conocimiento de la situación para los tomadores de decisiones federales y estatales, permitiéndoles determinar el nivel y el tipo de apoyo federal inmediato que puede ser necesario.</a:t>
            </a:r>
          </a:p>
          <a:p>
            <a:pPr>
              <a:spcBef>
                <a:spcPct val="100000"/>
              </a:spcBef>
              <a:buSzPct val="99000"/>
            </a:pPr>
            <a:r>
              <a:rPr lang="es-ES" kern="1200">
                <a:sym typeface="Arial"/>
              </a:rPr>
              <a:t> </a:t>
            </a:r>
            <a:endParaRPr lang="en-US"/>
          </a:p>
        </p:txBody>
      </p:sp>
      <p:sp>
        <p:nvSpPr>
          <p:cNvPr id="6" name="Slide Number Placeholder 5">
            <a:extLst>
              <a:ext uri="{FF2B5EF4-FFF2-40B4-BE49-F238E27FC236}">
                <a16:creationId xmlns:a16="http://schemas.microsoft.com/office/drawing/2014/main" id="{6F18E614-A39B-4E6F-8E5D-1844FCA1AB80}"/>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32</a:t>
            </a:fld>
            <a:endParaRPr lang="en-US"/>
          </a:p>
        </p:txBody>
      </p:sp>
    </p:spTree>
    <p:extLst>
      <p:ext uri="{BB962C8B-B14F-4D97-AF65-F5344CB8AC3E}">
        <p14:creationId xmlns:p14="http://schemas.microsoft.com/office/powerpoint/2010/main" val="2198674996"/>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4</a:t>
            </a:r>
          </a:p>
        </p:txBody>
      </p:sp>
      <p:sp>
        <p:nvSpPr>
          <p:cNvPr id="3" name="Content Placeholder 2">
            <a:extLst>
              <a:ext uri="{FF2B5EF4-FFF2-40B4-BE49-F238E27FC236}">
                <a16:creationId xmlns:a16="http://schemas.microsoft.com/office/drawing/2014/main" id="{4FD41900-A6C9-494B-9F5A-4D91FD155FDF}"/>
              </a:ext>
            </a:extLst>
          </p:cNvPr>
          <p:cNvSpPr>
            <a:spLocks noGrp="1"/>
          </p:cNvSpPr>
          <p:nvPr>
            <p:ph idx="1"/>
          </p:nvPr>
        </p:nvSpPr>
        <p:spPr/>
        <p:txBody>
          <a:bodyPr>
            <a:normAutofit fontScale="92500" lnSpcReduction="20000"/>
          </a:bodyPr>
          <a:lstStyle/>
          <a:p>
            <a:pPr fontAlgn="auto">
              <a:spcBef>
                <a:spcPct val="100000"/>
              </a:spcBef>
              <a:spcAft>
                <a:spcPts val="0"/>
              </a:spcAft>
              <a:buSzPct val="99000"/>
              <a:tabLst/>
            </a:pPr>
            <a:r>
              <a:rPr lang="es-ES" kern="1200">
                <a:sym typeface="Arial"/>
              </a:rPr>
              <a:t>Divídanse en grupos pequeños y ordenen lo siguiente de menor a mayor nivel jurisdiccional.</a:t>
            </a:r>
          </a:p>
          <a:p>
            <a:pPr fontAlgn="auto">
              <a:spcBef>
                <a:spcPct val="100000"/>
              </a:spcBef>
              <a:spcAft>
                <a:spcPts val="0"/>
              </a:spcAft>
              <a:buSzPct val="99000"/>
              <a:tabLst/>
            </a:pPr>
            <a:r>
              <a:rPr lang="es-ES" kern="1200">
                <a:sym typeface="Arial"/>
              </a:rPr>
              <a:t>Esté preparado para discutir el nivel en el que se manejan la mayoría de los incidentes y por qué.</a:t>
            </a:r>
          </a:p>
          <a:p>
            <a:pPr marL="381000" lvl="1" indent="-381000" fontAlgn="auto">
              <a:spcBef>
                <a:spcPct val="100000"/>
              </a:spcBef>
              <a:spcAft>
                <a:spcPts val="0"/>
              </a:spcAft>
              <a:buSzPct val="99000"/>
              <a:buFont typeface="Arial"/>
              <a:buChar char="•"/>
              <a:tabLst/>
            </a:pPr>
            <a:r>
              <a:rPr lang="es-ES" kern="1200">
                <a:ea typeface="+mn-ea"/>
                <a:sym typeface="Arial"/>
              </a:rPr>
              <a:t>Recursos estatales / tribales</a:t>
            </a:r>
          </a:p>
          <a:p>
            <a:pPr marL="381000" lvl="1" indent="-381000" fontAlgn="auto">
              <a:spcBef>
                <a:spcPct val="100000"/>
              </a:spcBef>
              <a:spcAft>
                <a:spcPts val="0"/>
              </a:spcAft>
              <a:buSzPct val="99000"/>
              <a:buFont typeface="Arial"/>
              <a:buChar char="•"/>
              <a:tabLst/>
            </a:pPr>
            <a:r>
              <a:rPr lang="es-ES" kern="1200">
                <a:ea typeface="+mn-ea"/>
                <a:sym typeface="Arial"/>
              </a:rPr>
              <a:t>Recursos regionales y de estado a estado </a:t>
            </a:r>
          </a:p>
          <a:p>
            <a:pPr marL="381000" lvl="1" indent="-381000" fontAlgn="auto">
              <a:spcBef>
                <a:spcPct val="100000"/>
              </a:spcBef>
              <a:spcAft>
                <a:spcPts val="0"/>
              </a:spcAft>
              <a:buSzPct val="99000"/>
              <a:buFont typeface="Arial"/>
              <a:buChar char="•"/>
              <a:tabLst/>
            </a:pPr>
            <a:r>
              <a:rPr lang="es-ES" kern="1200">
                <a:ea typeface="+mn-ea"/>
                <a:sym typeface="Arial"/>
              </a:rPr>
              <a:t>Recursos federales </a:t>
            </a:r>
          </a:p>
          <a:p>
            <a:pPr marL="381000" lvl="1" indent="-381000" fontAlgn="auto">
              <a:spcBef>
                <a:spcPct val="100000"/>
              </a:spcBef>
              <a:spcAft>
                <a:spcPts val="0"/>
              </a:spcAft>
              <a:buSzPct val="99000"/>
              <a:buFont typeface="Arial"/>
              <a:buChar char="•"/>
              <a:tabLst/>
            </a:pPr>
            <a:r>
              <a:rPr lang="es-ES" kern="1200">
                <a:ea typeface="+mn-ea"/>
                <a:sym typeface="Arial"/>
              </a:rPr>
              <a:t>Respuesta local </a:t>
            </a:r>
            <a:endParaRPr lang="en-US"/>
          </a:p>
        </p:txBody>
      </p:sp>
      <p:sp>
        <p:nvSpPr>
          <p:cNvPr id="6" name="Slide Number Placeholder 5">
            <a:extLst>
              <a:ext uri="{FF2B5EF4-FFF2-40B4-BE49-F238E27FC236}">
                <a16:creationId xmlns:a16="http://schemas.microsoft.com/office/drawing/2014/main" id="{161E07FF-3551-43E1-83E0-A59F5193079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33</a:t>
            </a:fld>
            <a:endParaRPr lang="en-US"/>
          </a:p>
        </p:txBody>
      </p:sp>
    </p:spTree>
    <p:extLst>
      <p:ext uri="{BB962C8B-B14F-4D97-AF65-F5344CB8AC3E}">
        <p14:creationId xmlns:p14="http://schemas.microsoft.com/office/powerpoint/2010/main" val="1754331606"/>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Resumen de la lección 1</a:t>
            </a:r>
            <a:endParaRPr lang="en-US"/>
          </a:p>
        </p:txBody>
      </p:sp>
      <p:sp>
        <p:nvSpPr>
          <p:cNvPr id="3" name="Content Placeholder 2">
            <a:extLst>
              <a:ext uri="{FF2B5EF4-FFF2-40B4-BE49-F238E27FC236}">
                <a16:creationId xmlns:a16="http://schemas.microsoft.com/office/drawing/2014/main" id="{522E8B4F-6D1D-4EE3-8A60-A017A3EDE692}"/>
              </a:ext>
            </a:extLst>
          </p:cNvPr>
          <p:cNvSpPr>
            <a:spLocks noGrp="1"/>
          </p:cNvSpPr>
          <p:nvPr>
            <p:ph sz="quarter" idx="13"/>
          </p:nvPr>
        </p:nvSpPr>
        <p:spPr/>
        <p:txBody>
          <a:bodyPr>
            <a:normAutofit fontScale="70000" lnSpcReduction="20000"/>
          </a:bodyPr>
          <a:lstStyle/>
          <a:p>
            <a:pPr fontAlgn="auto">
              <a:spcBef>
                <a:spcPct val="100000"/>
              </a:spcBef>
              <a:spcAft>
                <a:spcPts val="0"/>
              </a:spcAft>
              <a:buSzPct val="99000"/>
              <a:tabLst/>
            </a:pPr>
            <a:r>
              <a:rPr lang="es-ES" kern="1200">
                <a:sym typeface="Arial"/>
              </a:rPr>
              <a:t>En esta lección, revisó el Marco de Respuesta Nacional que incluye el propósito, la audiencia, el alcance, la organización y la relación con el Sistema Nacional para el Manejo de Incidentes (NIMS). </a:t>
            </a:r>
          </a:p>
          <a:p>
            <a:pPr fontAlgn="auto">
              <a:spcBef>
                <a:spcPct val="100000"/>
              </a:spcBef>
              <a:spcAft>
                <a:spcPts val="0"/>
              </a:spcAft>
              <a:buSzPct val="99000"/>
              <a:tabLst/>
            </a:pPr>
            <a:r>
              <a:rPr lang="es-ES" kern="1200">
                <a:sym typeface="Arial"/>
              </a:rPr>
              <a:t>Además, aprendió la doctrina de preparación nacional y la doctrina de los principios rectores. </a:t>
            </a:r>
          </a:p>
          <a:p>
            <a:pPr fontAlgn="auto">
              <a:spcBef>
                <a:spcPct val="100000"/>
              </a:spcBef>
              <a:spcAft>
                <a:spcPts val="0"/>
              </a:spcAft>
              <a:buSzPct val="99000"/>
              <a:tabLst/>
            </a:pPr>
            <a:r>
              <a:rPr lang="es-ES" kern="1200">
                <a:sym typeface="Arial"/>
              </a:rPr>
              <a:t>La siguiente lección define los roles y responsabilidades de respuesta del área de la misión de respuesta.</a:t>
            </a:r>
            <a:endParaRPr lang="en-US"/>
          </a:p>
        </p:txBody>
      </p:sp>
      <p:pic>
        <p:nvPicPr>
          <p:cNvPr id="8" name="Content Placeholder 7" descr="Lista de lecciones: descripción general del marco de respuesta nacional (completa); Funciones y responsabilidades; Capacidades básicas; Coordinación de estructuras y planificación operativa">
            <a:extLst>
              <a:ext uri="{FF2B5EF4-FFF2-40B4-BE49-F238E27FC236}">
                <a16:creationId xmlns:a16="http://schemas.microsoft.com/office/drawing/2014/main" id="{EB76AA74-498D-47D3-97B5-1F9059F9B04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346700" y="1776412"/>
            <a:ext cx="2565400" cy="3314700"/>
          </a:xfrm>
          <a:prstGeom prst="rect">
            <a:avLst/>
          </a:prstGeom>
        </p:spPr>
      </p:pic>
      <p:sp>
        <p:nvSpPr>
          <p:cNvPr id="9" name="Slide Number Placeholder 8">
            <a:extLst>
              <a:ext uri="{FF2B5EF4-FFF2-40B4-BE49-F238E27FC236}">
                <a16:creationId xmlns:a16="http://schemas.microsoft.com/office/drawing/2014/main" id="{A057C336-3132-4601-8D39-23D4C25253C1}"/>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34</a:t>
            </a:fld>
            <a:endParaRPr lang="en-US"/>
          </a:p>
        </p:txBody>
      </p:sp>
    </p:spTree>
    <p:extLst>
      <p:ext uri="{BB962C8B-B14F-4D97-AF65-F5344CB8AC3E}">
        <p14:creationId xmlns:p14="http://schemas.microsoft.com/office/powerpoint/2010/main" val="3782066001"/>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Público objetivo, continuación</a:t>
            </a:r>
          </a:p>
        </p:txBody>
      </p:sp>
      <p:sp>
        <p:nvSpPr>
          <p:cNvPr id="3" name="Content Placeholder 2">
            <a:extLst>
              <a:ext uri="{FF2B5EF4-FFF2-40B4-BE49-F238E27FC236}">
                <a16:creationId xmlns:a16="http://schemas.microsoft.com/office/drawing/2014/main" id="{DFB92E32-2077-4FE2-B748-7818EEC84693}"/>
              </a:ext>
            </a:extLst>
          </p:cNvPr>
          <p:cNvSpPr>
            <a:spLocks noGrp="1"/>
          </p:cNvSpPr>
          <p:nvPr>
            <p:ph idx="1"/>
          </p:nvPr>
        </p:nvSpPr>
        <p:spPr/>
        <p:txBody>
          <a:bodyPr>
            <a:normAutofit fontScale="55000" lnSpcReduction="20000"/>
          </a:bodyPr>
          <a:lstStyle/>
          <a:p>
            <a:pPr fontAlgn="auto">
              <a:spcBef>
                <a:spcPct val="100000"/>
              </a:spcBef>
              <a:spcAft>
                <a:spcPts val="0"/>
              </a:spcAft>
              <a:buSzPct val="99000"/>
              <a:tabLst/>
            </a:pPr>
            <a:r>
              <a:rPr lang="es-ES" kern="1200">
                <a:sym typeface="Arial"/>
              </a:rPr>
              <a:t>Todos los elementos de la comunidad deben activarse, participar e integrarse para responder a un incidente grave o catastrófico. Al proporcionar igualdad de acceso para adquirir y utilizar los conocimientos y habilidades necesarios, este Marco tiene como objetivo permitir que toda la comunidad contribuya y se beneficie de la preparación nacional.</a:t>
            </a:r>
          </a:p>
          <a:p>
            <a:pPr fontAlgn="auto">
              <a:spcBef>
                <a:spcPct val="100000"/>
              </a:spcBef>
              <a:spcAft>
                <a:spcPts val="0"/>
              </a:spcAft>
              <a:buSzPct val="99000"/>
              <a:tabLst/>
            </a:pPr>
            <a:r>
              <a:rPr lang="es-ES" kern="1200">
                <a:sym typeface="Arial"/>
              </a:rPr>
              <a:t>Esto incluye:</a:t>
            </a:r>
          </a:p>
          <a:p>
            <a:pPr marL="381000" lvl="1" indent="-381000" fontAlgn="auto">
              <a:spcBef>
                <a:spcPct val="100000"/>
              </a:spcBef>
              <a:spcAft>
                <a:spcPts val="0"/>
              </a:spcAft>
              <a:buSzPct val="99000"/>
              <a:buFont typeface="Arial"/>
              <a:buChar char="•"/>
              <a:tabLst/>
            </a:pPr>
            <a:r>
              <a:rPr lang="es-ES" kern="1200">
                <a:ea typeface="+mn-ea"/>
                <a:sym typeface="Arial"/>
              </a:rPr>
              <a:t>Niños</a:t>
            </a:r>
          </a:p>
          <a:p>
            <a:pPr marL="381000" lvl="1" indent="-381000" fontAlgn="auto">
              <a:spcBef>
                <a:spcPct val="100000"/>
              </a:spcBef>
              <a:spcAft>
                <a:spcPts val="0"/>
              </a:spcAft>
              <a:buSzPct val="99000"/>
              <a:buFont typeface="Arial"/>
              <a:buChar char="•"/>
              <a:tabLst/>
            </a:pPr>
            <a:r>
              <a:rPr lang="es-ES" kern="1200">
                <a:ea typeface="+mn-ea"/>
                <a:sym typeface="Arial"/>
              </a:rPr>
              <a:t>Adultos mayores </a:t>
            </a:r>
          </a:p>
          <a:p>
            <a:pPr marL="381000" lvl="1" indent="-381000" fontAlgn="auto">
              <a:spcBef>
                <a:spcPct val="100000"/>
              </a:spcBef>
              <a:spcAft>
                <a:spcPts val="0"/>
              </a:spcAft>
              <a:buSzPct val="99000"/>
              <a:buFont typeface="Arial"/>
              <a:buChar char="•"/>
              <a:tabLst/>
            </a:pPr>
            <a:r>
              <a:rPr lang="es-ES" kern="1200">
                <a:ea typeface="+mn-ea"/>
                <a:sym typeface="Arial"/>
              </a:rPr>
              <a:t>Personas con discapacidades y otras con necesidades funcionales y de acceso </a:t>
            </a:r>
          </a:p>
          <a:p>
            <a:pPr marL="381000" lvl="1" indent="-381000" fontAlgn="auto">
              <a:spcBef>
                <a:spcPct val="100000"/>
              </a:spcBef>
              <a:spcAft>
                <a:spcPts val="0"/>
              </a:spcAft>
              <a:buSzPct val="99000"/>
              <a:buFont typeface="Arial"/>
              <a:buChar char="•"/>
              <a:tabLst/>
            </a:pPr>
            <a:r>
              <a:rPr lang="es-ES" kern="1200">
                <a:ea typeface="+mn-ea"/>
                <a:sym typeface="Arial"/>
              </a:rPr>
              <a:t>Aquellos de orígenes religiosos, raciales y étnicos diversos </a:t>
            </a:r>
          </a:p>
          <a:p>
            <a:pPr marL="381000" lvl="1" indent="-381000" fontAlgn="auto">
              <a:spcBef>
                <a:spcPct val="100000"/>
              </a:spcBef>
              <a:spcAft>
                <a:spcPts val="0"/>
              </a:spcAft>
              <a:buSzPct val="99000"/>
              <a:buFont typeface="Arial"/>
              <a:buChar char="•"/>
              <a:tabLst/>
            </a:pPr>
            <a:r>
              <a:rPr lang="es-ES" kern="1200">
                <a:ea typeface="+mn-ea"/>
                <a:sym typeface="Arial"/>
              </a:rPr>
              <a:t>Personas con dominio limitado del inglés </a:t>
            </a:r>
          </a:p>
          <a:p>
            <a:pPr marL="381000" lvl="1" indent="-381000" fontAlgn="auto">
              <a:spcBef>
                <a:spcPct val="100000"/>
              </a:spcBef>
              <a:spcAft>
                <a:spcPts val="0"/>
              </a:spcAft>
              <a:buSzPct val="99000"/>
              <a:buFont typeface="Arial"/>
              <a:buChar char="•"/>
              <a:tabLst/>
            </a:pPr>
            <a:r>
              <a:rPr lang="es-ES" kern="1200">
                <a:ea typeface="+mn-ea"/>
                <a:sym typeface="Arial"/>
              </a:rPr>
              <a:t>Propietarios de animales, incluidas las mascotas domésticas y los animales de servicio y asistencia.</a:t>
            </a:r>
            <a:endParaRPr lang="en-US"/>
          </a:p>
        </p:txBody>
      </p:sp>
      <p:sp>
        <p:nvSpPr>
          <p:cNvPr id="6" name="Slide Number Placeholder 5">
            <a:extLst>
              <a:ext uri="{FF2B5EF4-FFF2-40B4-BE49-F238E27FC236}">
                <a16:creationId xmlns:a16="http://schemas.microsoft.com/office/drawing/2014/main" id="{3E319CE2-7142-462A-9FB5-7D5C25F43AF3}"/>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4</a:t>
            </a:fld>
            <a:endParaRPr lang="en-US"/>
          </a:p>
        </p:txBody>
      </p:sp>
    </p:spTree>
    <p:extLst>
      <p:ext uri="{BB962C8B-B14F-4D97-AF65-F5344CB8AC3E}">
        <p14:creationId xmlns:p14="http://schemas.microsoft.com/office/powerpoint/2010/main" val="399292717"/>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Presentando el Marco de Respuesta Nacional </a:t>
            </a:r>
            <a:endParaRPr lang="en-US"/>
          </a:p>
        </p:txBody>
      </p:sp>
      <p:pic>
        <p:nvPicPr>
          <p:cNvPr id="5" name="F64020524153226074BA1308000D09A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8752" y="1311564"/>
            <a:ext cx="5646496" cy="4234872"/>
          </a:xfrm>
          <a:prstGeom prst="rect">
            <a:avLst/>
          </a:prstGeom>
        </p:spPr>
      </p:pic>
      <p:sp>
        <p:nvSpPr>
          <p:cNvPr id="6" name="Slide Number Placeholder 5">
            <a:extLst>
              <a:ext uri="{FF2B5EF4-FFF2-40B4-BE49-F238E27FC236}">
                <a16:creationId xmlns:a16="http://schemas.microsoft.com/office/drawing/2014/main" id="{E813AEE4-4484-4D07-9571-76657A6A560C}"/>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5</a:t>
            </a:fld>
            <a:endParaRPr lang="en-US"/>
          </a:p>
        </p:txBody>
      </p:sp>
    </p:spTree>
    <p:extLst>
      <p:ext uri="{BB962C8B-B14F-4D97-AF65-F5344CB8AC3E}">
        <p14:creationId xmlns:p14="http://schemas.microsoft.com/office/powerpoint/2010/main" val="2800166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Por qué el marco está siempre en vigor</a:t>
            </a:r>
            <a:endParaRPr lang="en-US"/>
          </a:p>
        </p:txBody>
      </p:sp>
      <p:sp>
        <p:nvSpPr>
          <p:cNvPr id="3" name="Content Placeholder 2">
            <a:extLst>
              <a:ext uri="{FF2B5EF4-FFF2-40B4-BE49-F238E27FC236}">
                <a16:creationId xmlns:a16="http://schemas.microsoft.com/office/drawing/2014/main" id="{9F731AEC-2F99-42F1-B517-A1B8816CBE44}"/>
              </a:ext>
            </a:extLst>
          </p:cNvPr>
          <p:cNvSpPr>
            <a:spLocks noGrp="1"/>
          </p:cNvSpPr>
          <p:nvPr>
            <p:ph idx="1"/>
          </p:nvPr>
        </p:nvSpPr>
        <p:spPr/>
        <p:txBody>
          <a:bodyPr>
            <a:normAutofit fontScale="85000" lnSpcReduction="20000"/>
          </a:bodyPr>
          <a:lstStyle/>
          <a:p>
            <a:pPr fontAlgn="auto">
              <a:spcBef>
                <a:spcPct val="100000"/>
              </a:spcBef>
              <a:spcAft>
                <a:spcPts val="0"/>
              </a:spcAft>
              <a:buSzPct val="99000"/>
              <a:tabLst/>
            </a:pPr>
            <a:r>
              <a:rPr lang="es-ES" kern="1200">
                <a:sym typeface="Arial"/>
              </a:rPr>
              <a:t>Los elementos NRF se pueden implementar en cualquier momento para cualquier peligro, incluido el empleo de los mecanismos de la función de apoyo de emergencia (ESF).</a:t>
            </a:r>
          </a:p>
          <a:p>
            <a:pPr fontAlgn="auto">
              <a:spcBef>
                <a:spcPct val="100000"/>
              </a:spcBef>
              <a:spcAft>
                <a:spcPts val="0"/>
              </a:spcAft>
              <a:buSzPct val="99000"/>
              <a:tabLst/>
            </a:pPr>
            <a:r>
              <a:rPr lang="es-ES" kern="1200">
                <a:sym typeface="Arial"/>
              </a:rPr>
              <a:t>Las estructuras, funciones y responsabilidades descritas en este documento pueden implementarse total o parcialmente en el contexto de una amenaza o peligro, en previsión de un evento importante o en respuesta a un incidente.</a:t>
            </a:r>
          </a:p>
          <a:p>
            <a:pPr fontAlgn="auto">
              <a:spcBef>
                <a:spcPct val="100000"/>
              </a:spcBef>
              <a:spcAft>
                <a:spcPts val="0"/>
              </a:spcAft>
              <a:buSzPct val="99000"/>
              <a:tabLst/>
            </a:pPr>
            <a:r>
              <a:rPr lang="es-ES" kern="1200">
                <a:sym typeface="Arial"/>
              </a:rPr>
              <a:t>La implementación de estructuras y procedimientos NRF permite una respuesta a escala, la entrega de recursos y capacidades específicos y un nivel de coordinación apropiado para cada incidente.</a:t>
            </a:r>
            <a:endParaRPr lang="en-US"/>
          </a:p>
        </p:txBody>
      </p:sp>
      <p:sp>
        <p:nvSpPr>
          <p:cNvPr id="6" name="Slide Number Placeholder 5">
            <a:extLst>
              <a:ext uri="{FF2B5EF4-FFF2-40B4-BE49-F238E27FC236}">
                <a16:creationId xmlns:a16="http://schemas.microsoft.com/office/drawing/2014/main" id="{1E2809DB-594B-4556-A5EE-C191EEA30F67}"/>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6</a:t>
            </a:fld>
            <a:endParaRPr lang="en-US"/>
          </a:p>
        </p:txBody>
      </p:sp>
    </p:spTree>
    <p:extLst>
      <p:ext uri="{BB962C8B-B14F-4D97-AF65-F5344CB8AC3E}">
        <p14:creationId xmlns:p14="http://schemas.microsoft.com/office/powerpoint/2010/main" val="3318042720"/>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Repaso de conocimientos 1</a:t>
            </a:r>
          </a:p>
        </p:txBody>
      </p:sp>
      <p:sp>
        <p:nvSpPr>
          <p:cNvPr id="3" name="Content Placeholder 2">
            <a:extLst>
              <a:ext uri="{FF2B5EF4-FFF2-40B4-BE49-F238E27FC236}">
                <a16:creationId xmlns:a16="http://schemas.microsoft.com/office/drawing/2014/main" id="{0C0B7BA6-E99A-426A-89B9-253C5B11925A}"/>
              </a:ext>
            </a:extLst>
          </p:cNvPr>
          <p:cNvSpPr>
            <a:spLocks noGrp="1"/>
          </p:cNvSpPr>
          <p:nvPr>
            <p:ph idx="1"/>
          </p:nvPr>
        </p:nvSpPr>
        <p:spPr/>
        <p:txBody>
          <a:bodyPr/>
          <a:lstStyle/>
          <a:p>
            <a:pPr fontAlgn="auto">
              <a:spcBef>
                <a:spcPct val="100000"/>
              </a:spcBef>
              <a:spcAft>
                <a:spcPts val="0"/>
              </a:spcAft>
              <a:buSzPct val="99000"/>
              <a:tabLst/>
            </a:pPr>
            <a:r>
              <a:rPr lang="es-ES" kern="1200">
                <a:sym typeface="Arial"/>
              </a:rPr>
              <a:t>Con base en la información presentada, tómese unos minutos para discutir cómo el Marco de Respuesta Nacional está destinado a proveer orientación a toda la comunidad. En este contexto, ¿qué incluye toda la comunidad?</a:t>
            </a:r>
          </a:p>
          <a:p>
            <a:pPr fontAlgn="auto">
              <a:spcBef>
                <a:spcPct val="100000"/>
              </a:spcBef>
              <a:spcAft>
                <a:spcPts val="0"/>
              </a:spcAft>
              <a:buSzPct val="99000"/>
              <a:tabLst/>
            </a:pPr>
            <a:r>
              <a:rPr lang="es-ES" kern="1200">
                <a:sym typeface="Arial"/>
              </a:rPr>
              <a:t>Esté preparado para discutir sus respuestas.</a:t>
            </a:r>
            <a:endParaRPr lang="en-US"/>
          </a:p>
        </p:txBody>
      </p:sp>
      <p:sp>
        <p:nvSpPr>
          <p:cNvPr id="6" name="Slide Number Placeholder 5">
            <a:extLst>
              <a:ext uri="{FF2B5EF4-FFF2-40B4-BE49-F238E27FC236}">
                <a16:creationId xmlns:a16="http://schemas.microsoft.com/office/drawing/2014/main" id="{22880502-59F2-4F5B-A845-139E83767E95}"/>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7</a:t>
            </a:fld>
            <a:endParaRPr lang="en-US"/>
          </a:p>
        </p:txBody>
      </p:sp>
    </p:spTree>
    <p:extLst>
      <p:ext uri="{BB962C8B-B14F-4D97-AF65-F5344CB8AC3E}">
        <p14:creationId xmlns:p14="http://schemas.microsoft.com/office/powerpoint/2010/main" val="2562364993"/>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s-ES"/>
              <a:t>Parte de una estrategia más amplia</a:t>
            </a:r>
            <a:endParaRPr lang="en-US"/>
          </a:p>
        </p:txBody>
      </p:sp>
      <p:sp>
        <p:nvSpPr>
          <p:cNvPr id="3" name="Content Placeholder 2">
            <a:extLst>
              <a:ext uri="{FF2B5EF4-FFF2-40B4-BE49-F238E27FC236}">
                <a16:creationId xmlns:a16="http://schemas.microsoft.com/office/drawing/2014/main" id="{B78547CC-0381-4B28-98D2-9761D9D1F446}"/>
              </a:ext>
            </a:extLst>
          </p:cNvPr>
          <p:cNvSpPr>
            <a:spLocks noGrp="1"/>
          </p:cNvSpPr>
          <p:nvPr>
            <p:ph sz="quarter" idx="13"/>
          </p:nvPr>
        </p:nvSpPr>
        <p:spPr/>
        <p:txBody>
          <a:bodyPr>
            <a:normAutofit fontScale="62500" lnSpcReduction="20000"/>
          </a:bodyPr>
          <a:lstStyle/>
          <a:p>
            <a:pPr>
              <a:spcBef>
                <a:spcPct val="100000"/>
              </a:spcBef>
              <a:buSzPct val="99000"/>
            </a:pPr>
            <a:r>
              <a:rPr lang="es-ES" kern="1200">
                <a:sym typeface="Arial"/>
              </a:rPr>
              <a:t>Para comprender mejor cómo encaja el Marco Nacional de Respuesta en los esfuerzos generales de preparación nacional, debemos analizar el Sistema Nacional de Preparación (NPS) y el Objetivo Nacional de Preparación. El NPS fue desarrollado para proporcionar el enfoque, los recursos y las herramientas para ayudar a toda la comunidad en sus actividades de preparación para lograr el Objetivo Nacional de Preparación. Parte de este sistema implica determinar qué capacidades se necesitan, cómo deben desarrollarse y mantenerse, y cómo deben entregarse. </a:t>
            </a:r>
            <a:endParaRPr lang="en-US"/>
          </a:p>
        </p:txBody>
      </p:sp>
      <p:pic>
        <p:nvPicPr>
          <p:cNvPr id="8" name="Content Placeholder 7" descr="Un diagrama piramidal que muestra el Marco Nacional de Respuesta como base, el Sistema Nacional de Preparación en el medio y el Objetivo Nacional de Preparación en la parte superior de la pirámide.">
            <a:extLst>
              <a:ext uri="{FF2B5EF4-FFF2-40B4-BE49-F238E27FC236}">
                <a16:creationId xmlns:a16="http://schemas.microsoft.com/office/drawing/2014/main" id="{6F826253-C4A8-494C-94F3-59EBA98B69C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3028950" y="3471863"/>
            <a:ext cx="3086099" cy="2233612"/>
          </a:xfrm>
          <a:prstGeom prst="rect">
            <a:avLst/>
          </a:prstGeom>
        </p:spPr>
      </p:pic>
      <p:sp>
        <p:nvSpPr>
          <p:cNvPr id="9" name="Slide Number Placeholder 8">
            <a:extLst>
              <a:ext uri="{FF2B5EF4-FFF2-40B4-BE49-F238E27FC236}">
                <a16:creationId xmlns:a16="http://schemas.microsoft.com/office/drawing/2014/main" id="{3D467043-3C1A-4C0F-9963-07D6B9B07E43}"/>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8</a:t>
            </a:fld>
            <a:endParaRPr lang="en-US"/>
          </a:p>
        </p:txBody>
      </p:sp>
    </p:spTree>
    <p:extLst>
      <p:ext uri="{BB962C8B-B14F-4D97-AF65-F5344CB8AC3E}">
        <p14:creationId xmlns:p14="http://schemas.microsoft.com/office/powerpoint/2010/main" val="150715695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100000"/>
              </a:spcBef>
              <a:buSzPct val="99000"/>
            </a:pPr>
            <a:r>
              <a:rPr lang="en-US"/>
              <a:t>Objetivo nacional de preparación</a:t>
            </a:r>
          </a:p>
        </p:txBody>
      </p:sp>
      <p:sp>
        <p:nvSpPr>
          <p:cNvPr id="3" name="Content Placeholder 2">
            <a:extLst>
              <a:ext uri="{FF2B5EF4-FFF2-40B4-BE49-F238E27FC236}">
                <a16:creationId xmlns:a16="http://schemas.microsoft.com/office/drawing/2014/main" id="{89AD24C4-ED89-45FC-B4EE-7835E5A82F85}"/>
              </a:ext>
            </a:extLst>
          </p:cNvPr>
          <p:cNvSpPr>
            <a:spLocks noGrp="1"/>
          </p:cNvSpPr>
          <p:nvPr>
            <p:ph sz="quarter" idx="13"/>
          </p:nvPr>
        </p:nvSpPr>
        <p:spPr/>
        <p:txBody>
          <a:bodyPr>
            <a:normAutofit fontScale="92500" lnSpcReduction="10000"/>
          </a:bodyPr>
          <a:lstStyle/>
          <a:p>
            <a:pPr>
              <a:spcBef>
                <a:spcPct val="100000"/>
              </a:spcBef>
              <a:buSzPct val="99000"/>
            </a:pPr>
            <a:r>
              <a:rPr lang="es-ES" kern="1200">
                <a:sym typeface="Arial"/>
              </a:rPr>
              <a:t>El Objetivo Nacional de Preparación presenta un enfoque de preparación integrado, en capas y de toda la comunidad. El objetivo en sí es el resultado de las contribuciones de toda la comunidad. Reconoce que todos pueden contribuir y beneficiarse de los esfuerzos nacionales de preparación. </a:t>
            </a:r>
            <a:endParaRPr lang="en-US"/>
          </a:p>
        </p:txBody>
      </p:sp>
      <p:pic>
        <p:nvPicPr>
          <p:cNvPr id="8" name="Content Placeholder 7" descr="Objetivo nacional de preparación. Una nación segura y resiliente con las capacidades necesarias en toda la comunidad para prevenir, proteger, mitigar, responder y recuperarse de las amenazas y peligros que representan el mayor riesgo.">
            <a:extLst>
              <a:ext uri="{FF2B5EF4-FFF2-40B4-BE49-F238E27FC236}">
                <a16:creationId xmlns:a16="http://schemas.microsoft.com/office/drawing/2014/main" id="{E0C2825C-D489-4076-B02D-98C11DA3ECD2}"/>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70413" y="3750574"/>
            <a:ext cx="8203174" cy="1676190"/>
          </a:xfrm>
          <a:prstGeom prst="rect">
            <a:avLst/>
          </a:prstGeom>
        </p:spPr>
      </p:pic>
      <p:sp>
        <p:nvSpPr>
          <p:cNvPr id="9" name="Slide Number Placeholder 8">
            <a:extLst>
              <a:ext uri="{FF2B5EF4-FFF2-40B4-BE49-F238E27FC236}">
                <a16:creationId xmlns:a16="http://schemas.microsoft.com/office/drawing/2014/main" id="{EC9C46E1-5A10-4546-BC6E-983895F8195F}"/>
              </a:ext>
            </a:extLst>
          </p:cNvPr>
          <p:cNvSpPr>
            <a:spLocks noGrp="1"/>
          </p:cNvSpPr>
          <p:nvPr>
            <p:ph type="sldNum" sz="quarter" idx="12"/>
          </p:nvPr>
        </p:nvSpPr>
        <p:spPr/>
        <p:txBody>
          <a:bodyPr/>
          <a:lstStyle/>
          <a:p>
            <a:pPr>
              <a:spcBef>
                <a:spcPts val="100"/>
              </a:spcBef>
              <a:buSzPct val="99000"/>
            </a:pPr>
            <a:fld id="{0D4C1E5B-B5BF-4201-9A9D-CD9E27DB7FAC}" type="slidenum">
              <a:rPr lang="en-US" smtClean="0"/>
              <a:pPr>
                <a:spcBef>
                  <a:spcPts val="100"/>
                </a:spcBef>
                <a:buSzPct val="99000"/>
              </a:pPr>
              <a:t>9</a:t>
            </a:fld>
            <a:endParaRPr lang="en-US"/>
          </a:p>
        </p:txBody>
      </p:sp>
    </p:spTree>
    <p:extLst>
      <p:ext uri="{BB962C8B-B14F-4D97-AF65-F5344CB8AC3E}">
        <p14:creationId xmlns:p14="http://schemas.microsoft.com/office/powerpoint/2010/main" val="740350074"/>
      </p:ext>
    </p:extLst>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6.potx" id="{87FA236F-5E7C-4F8D-BD1E-D26C03F4BCD1}" vid="{D5C7932F-4394-40C8-ABE7-3049CD3103A1}"/>
    </a:ext>
  </a:extLst>
</a:theme>
</file>

<file path=docProps/app.xml><?xml version="1.0" encoding="utf-8"?>
<Properties xmlns="http://schemas.openxmlformats.org/officeDocument/2006/extended-properties" xmlns:vt="http://schemas.openxmlformats.org/officeDocument/2006/docPropsVTypes">
  <Template>EMI_PPT_V7</Template>
  <TotalTime>0</TotalTime>
  <Words>4096</Words>
  <Application>Microsoft Office PowerPoint</Application>
  <PresentationFormat>On-screen Show (4:3)</PresentationFormat>
  <Paragraphs>204</Paragraphs>
  <Slides>34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Times New Roman</vt:lpstr>
      <vt:lpstr>Wingdings</vt:lpstr>
      <vt:lpstr>EMI_PPT</vt:lpstr>
      <vt:lpstr>Resumen de la lección</vt:lpstr>
      <vt:lpstr>Relación con NIMS</vt:lpstr>
      <vt:lpstr>Público objetivo</vt:lpstr>
      <vt:lpstr>Público objetivo, continuación</vt:lpstr>
      <vt:lpstr>Presentando el Marco de Respuesta Nacional </vt:lpstr>
      <vt:lpstr>Por qué el marco está siempre en vigor</vt:lpstr>
      <vt:lpstr>Repaso de conocimientos 1</vt:lpstr>
      <vt:lpstr>Parte de una estrategia más amplia</vt:lpstr>
      <vt:lpstr>Objetivo nacional de preparación</vt:lpstr>
      <vt:lpstr>Áreas de misión y capacidades (1 de 3)</vt:lpstr>
      <vt:lpstr>Áreas de misión y capacidades (2 de 3)</vt:lpstr>
      <vt:lpstr>Áreas de misión y capacidades (3 de 3)</vt:lpstr>
      <vt:lpstr>Capacidades básicas (1 de 2)</vt:lpstr>
      <vt:lpstr>Capacidades básicas (2 de 2)</vt:lpstr>
      <vt:lpstr>Preparación de toda la comunidad</vt:lpstr>
      <vt:lpstr>Sistema Nacional de Preparación</vt:lpstr>
      <vt:lpstr>Ejemplo de preparación para toda la comunidad</vt:lpstr>
      <vt:lpstr>El Marco de Respuesta Nacional </vt:lpstr>
      <vt:lpstr>Plan operativo interinstitucional federal de respuesta </vt:lpstr>
      <vt:lpstr>Repaso de conocimientos 2</vt:lpstr>
      <vt:lpstr>Repaso de conocimientos 3</vt:lpstr>
      <vt:lpstr>Principios rectores para la respuesta</vt:lpstr>
      <vt:lpstr>Asociación comprometida</vt:lpstr>
      <vt:lpstr>Ejemplo de asociación comprometida</vt:lpstr>
      <vt:lpstr>Respuesta escalonada</vt:lpstr>
      <vt:lpstr>Ejemplo de respuesta escalonada</vt:lpstr>
      <vt:lpstr>Capacidades operativas escalables, flexibles y adaptables</vt:lpstr>
      <vt:lpstr>Ejemplo de capacidades operativas escalables, flexibles y adaptables</vt:lpstr>
      <vt:lpstr>Unidad de esfuerzo a través de la demanda unificada</vt:lpstr>
      <vt:lpstr>Unidad de esfuerzo a través del ejemplo de comando unificado</vt:lpstr>
      <vt:lpstr>Disposición para actuar</vt:lpstr>
      <vt:lpstr>Ejemplo de disposición para actuar</vt:lpstr>
      <vt:lpstr>Repaso de conocimientos 4</vt:lpstr>
      <vt:lpstr>Resumen de la lección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2021-09-02T17:12:19Z</dcterms:created>
  <dcterms:modified xsi:type="dcterms:W3CDTF">2021-09-02T18:32:16Z</dcterms:modified>
</cp:coreProperties>
</file>